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8" r:id="rId3"/>
    <p:sldId id="257" r:id="rId4"/>
    <p:sldId id="258" r:id="rId5"/>
    <p:sldId id="322" r:id="rId6"/>
    <p:sldId id="259" r:id="rId7"/>
    <p:sldId id="261" r:id="rId8"/>
    <p:sldId id="262" r:id="rId9"/>
    <p:sldId id="263" r:id="rId10"/>
    <p:sldId id="264" r:id="rId11"/>
    <p:sldId id="265" r:id="rId12"/>
    <p:sldId id="286" r:id="rId13"/>
    <p:sldId id="31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21" r:id="rId22"/>
    <p:sldId id="275" r:id="rId23"/>
    <p:sldId id="276" r:id="rId24"/>
    <p:sldId id="288" r:id="rId25"/>
    <p:sldId id="277" r:id="rId26"/>
    <p:sldId id="273" r:id="rId27"/>
    <p:sldId id="274" r:id="rId28"/>
    <p:sldId id="287" r:id="rId29"/>
    <p:sldId id="278" r:id="rId30"/>
    <p:sldId id="279" r:id="rId31"/>
    <p:sldId id="289" r:id="rId32"/>
    <p:sldId id="280" r:id="rId33"/>
    <p:sldId id="281" r:id="rId34"/>
    <p:sldId id="284" r:id="rId35"/>
    <p:sldId id="282" r:id="rId36"/>
    <p:sldId id="290" r:id="rId37"/>
    <p:sldId id="291" r:id="rId38"/>
    <p:sldId id="283" r:id="rId39"/>
    <p:sldId id="292" r:id="rId40"/>
    <p:sldId id="293" r:id="rId41"/>
    <p:sldId id="294" r:id="rId42"/>
    <p:sldId id="295" r:id="rId43"/>
    <p:sldId id="320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285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2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5.svg"/><Relationship Id="rId1" Type="http://schemas.openxmlformats.org/officeDocument/2006/relationships/image" Target="../media/image34.png"/><Relationship Id="rId6" Type="http://schemas.openxmlformats.org/officeDocument/2006/relationships/image" Target="../media/image29.svg"/><Relationship Id="rId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8BD7-215B-4AB1-B02A-FB10B0E4CA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532DC0-0305-42DC-BA02-F0084CCA61C3}">
      <dgm:prSet/>
      <dgm:spPr/>
      <dgm:t>
        <a:bodyPr/>
        <a:lstStyle/>
        <a:p>
          <a:r>
            <a:rPr lang="en-US"/>
            <a:t>ModelTest (Posada and Crandall, 1998)</a:t>
          </a:r>
        </a:p>
      </dgm:t>
    </dgm:pt>
    <dgm:pt modelId="{D759D076-E693-4F91-8F15-2D535426B7A9}" type="parTrans" cxnId="{77127992-3B98-4711-BE7D-74998A8232F7}">
      <dgm:prSet/>
      <dgm:spPr/>
      <dgm:t>
        <a:bodyPr/>
        <a:lstStyle/>
        <a:p>
          <a:endParaRPr lang="en-US"/>
        </a:p>
      </dgm:t>
    </dgm:pt>
    <dgm:pt modelId="{2A329258-364A-497C-A6E7-6281868D07DE}" type="sibTrans" cxnId="{77127992-3B98-4711-BE7D-74998A8232F7}">
      <dgm:prSet/>
      <dgm:spPr/>
      <dgm:t>
        <a:bodyPr/>
        <a:lstStyle/>
        <a:p>
          <a:endParaRPr lang="en-US"/>
        </a:p>
      </dgm:t>
    </dgm:pt>
    <dgm:pt modelId="{A5950608-7EE3-4933-8B55-457D64A267CA}">
      <dgm:prSet/>
      <dgm:spPr/>
      <dgm:t>
        <a:bodyPr/>
        <a:lstStyle/>
        <a:p>
          <a:r>
            <a:rPr lang="en-US"/>
            <a:t>Selects best fit nucleotide substitution model for aligned sequences</a:t>
          </a:r>
        </a:p>
      </dgm:t>
    </dgm:pt>
    <dgm:pt modelId="{C08CC847-3B9A-478D-8D17-9564E96DAEA5}" type="parTrans" cxnId="{AA66402B-F3E2-4693-9BEA-2843706D8DB4}">
      <dgm:prSet/>
      <dgm:spPr/>
      <dgm:t>
        <a:bodyPr/>
        <a:lstStyle/>
        <a:p>
          <a:endParaRPr lang="en-US"/>
        </a:p>
      </dgm:t>
    </dgm:pt>
    <dgm:pt modelId="{CE0787AF-C418-46C2-85A3-EAFFC65D2A14}" type="sibTrans" cxnId="{AA66402B-F3E2-4693-9BEA-2843706D8DB4}">
      <dgm:prSet/>
      <dgm:spPr/>
      <dgm:t>
        <a:bodyPr/>
        <a:lstStyle/>
        <a:p>
          <a:endParaRPr lang="en-US"/>
        </a:p>
      </dgm:t>
    </dgm:pt>
    <dgm:pt modelId="{43A5E78B-46CE-4EDF-9D3A-E7F4EE449501}">
      <dgm:prSet/>
      <dgm:spPr/>
      <dgm:t>
        <a:bodyPr/>
        <a:lstStyle/>
        <a:p>
          <a:r>
            <a:rPr lang="en-US"/>
            <a:t>Uses likelihood ratio tests</a:t>
          </a:r>
        </a:p>
      </dgm:t>
    </dgm:pt>
    <dgm:pt modelId="{BFD2DBE1-C00A-4E37-BD32-3654156BBE8B}" type="parTrans" cxnId="{96285263-29A2-43CE-8F7E-5A59312367E4}">
      <dgm:prSet/>
      <dgm:spPr/>
      <dgm:t>
        <a:bodyPr/>
        <a:lstStyle/>
        <a:p>
          <a:endParaRPr lang="en-US"/>
        </a:p>
      </dgm:t>
    </dgm:pt>
    <dgm:pt modelId="{B6A41FCE-B945-4F54-9E09-B1BEBBA0296A}" type="sibTrans" cxnId="{96285263-29A2-43CE-8F7E-5A59312367E4}">
      <dgm:prSet/>
      <dgm:spPr/>
      <dgm:t>
        <a:bodyPr/>
        <a:lstStyle/>
        <a:p>
          <a:endParaRPr lang="en-US"/>
        </a:p>
      </dgm:t>
    </dgm:pt>
    <dgm:pt modelId="{283E2A65-25E8-4CE3-AF6C-1F79B8BB6CA2}">
      <dgm:prSet/>
      <dgm:spPr/>
      <dgm:t>
        <a:bodyPr/>
        <a:lstStyle/>
        <a:p>
          <a:r>
            <a:rPr lang="en-US"/>
            <a:t>Incredibly useful to select a model for phylogenetic analysis</a:t>
          </a:r>
        </a:p>
      </dgm:t>
    </dgm:pt>
    <dgm:pt modelId="{58D3B8E8-B774-481C-8203-67367E0FF5D1}" type="parTrans" cxnId="{F86F348F-05C3-4CC0-A543-683D7DAB6509}">
      <dgm:prSet/>
      <dgm:spPr/>
      <dgm:t>
        <a:bodyPr/>
        <a:lstStyle/>
        <a:p>
          <a:endParaRPr lang="en-US"/>
        </a:p>
      </dgm:t>
    </dgm:pt>
    <dgm:pt modelId="{939794F3-4552-4C78-BFB7-A1445C68C39C}" type="sibTrans" cxnId="{F86F348F-05C3-4CC0-A543-683D7DAB6509}">
      <dgm:prSet/>
      <dgm:spPr/>
      <dgm:t>
        <a:bodyPr/>
        <a:lstStyle/>
        <a:p>
          <a:endParaRPr lang="en-US"/>
        </a:p>
      </dgm:t>
    </dgm:pt>
    <dgm:pt modelId="{F4DB7191-B790-4493-8748-19892971115B}">
      <dgm:prSet/>
      <dgm:spPr/>
      <dgm:t>
        <a:bodyPr/>
        <a:lstStyle/>
        <a:p>
          <a:r>
            <a:rPr lang="en-US"/>
            <a:t>Repliclade is similar </a:t>
          </a:r>
        </a:p>
      </dgm:t>
    </dgm:pt>
    <dgm:pt modelId="{CFBA9222-0B7C-4C10-9798-1BDBAADDCF6D}" type="parTrans" cxnId="{D9FBE716-EB80-4966-95E7-0C7906451DB8}">
      <dgm:prSet/>
      <dgm:spPr/>
      <dgm:t>
        <a:bodyPr/>
        <a:lstStyle/>
        <a:p>
          <a:endParaRPr lang="en-US"/>
        </a:p>
      </dgm:t>
    </dgm:pt>
    <dgm:pt modelId="{9890E1E4-BCBF-4A95-BDC8-9D9733940B45}" type="sibTrans" cxnId="{D9FBE716-EB80-4966-95E7-0C7906451DB8}">
      <dgm:prSet/>
      <dgm:spPr/>
      <dgm:t>
        <a:bodyPr/>
        <a:lstStyle/>
        <a:p>
          <a:endParaRPr lang="en-US"/>
        </a:p>
      </dgm:t>
    </dgm:pt>
    <dgm:pt modelId="{FD96DAAC-302B-40B9-A1A4-45E8C7A67730}">
      <dgm:prSet/>
      <dgm:spPr/>
      <dgm:t>
        <a:bodyPr/>
        <a:lstStyle/>
        <a:p>
          <a:r>
            <a:rPr lang="en-US"/>
            <a:t>Instead, it provides tool for ancestral sequence inference</a:t>
          </a:r>
        </a:p>
      </dgm:t>
    </dgm:pt>
    <dgm:pt modelId="{B119A419-8B66-4210-BD1A-06953CCA409C}" type="parTrans" cxnId="{C23488C2-F1E9-45E1-B14D-F46F58C8F609}">
      <dgm:prSet/>
      <dgm:spPr/>
      <dgm:t>
        <a:bodyPr/>
        <a:lstStyle/>
        <a:p>
          <a:endParaRPr lang="en-US"/>
        </a:p>
      </dgm:t>
    </dgm:pt>
    <dgm:pt modelId="{E5F36EC3-3EAC-4B83-B2BE-8AB12F7ADAC2}" type="sibTrans" cxnId="{C23488C2-F1E9-45E1-B14D-F46F58C8F609}">
      <dgm:prSet/>
      <dgm:spPr/>
      <dgm:t>
        <a:bodyPr/>
        <a:lstStyle/>
        <a:p>
          <a:endParaRPr lang="en-US"/>
        </a:p>
      </dgm:t>
    </dgm:pt>
    <dgm:pt modelId="{6937FC08-2800-4CB8-989E-5EB12352B199}">
      <dgm:prSet/>
      <dgm:spPr/>
      <dgm:t>
        <a:bodyPr/>
        <a:lstStyle/>
        <a:p>
          <a:r>
            <a:rPr lang="en-US" dirty="0"/>
            <a:t>Provides scores for best fit evolutionary models in regards to the ancestral sequence</a:t>
          </a:r>
        </a:p>
      </dgm:t>
    </dgm:pt>
    <dgm:pt modelId="{5D9C3D52-4BD4-4A99-B782-E41BC4A4EDA2}" type="parTrans" cxnId="{A515873A-DA56-46A1-BECC-DF981F94AF3E}">
      <dgm:prSet/>
      <dgm:spPr/>
      <dgm:t>
        <a:bodyPr/>
        <a:lstStyle/>
        <a:p>
          <a:endParaRPr lang="en-US"/>
        </a:p>
      </dgm:t>
    </dgm:pt>
    <dgm:pt modelId="{5C430DA0-D1EA-4400-9445-85CCE830CB8E}" type="sibTrans" cxnId="{A515873A-DA56-46A1-BECC-DF981F94AF3E}">
      <dgm:prSet/>
      <dgm:spPr/>
      <dgm:t>
        <a:bodyPr/>
        <a:lstStyle/>
        <a:p>
          <a:endParaRPr lang="en-US"/>
        </a:p>
      </dgm:t>
    </dgm:pt>
    <dgm:pt modelId="{23867B36-9753-430E-AA1B-31C5D9359867}" type="pres">
      <dgm:prSet presAssocID="{7F258BD7-215B-4AB1-B02A-FB10B0E4CAEB}" presName="root" presStyleCnt="0">
        <dgm:presLayoutVars>
          <dgm:dir/>
          <dgm:resizeHandles val="exact"/>
        </dgm:presLayoutVars>
      </dgm:prSet>
      <dgm:spPr/>
    </dgm:pt>
    <dgm:pt modelId="{ED90B8CA-1017-4863-A329-9D76826D6DC5}" type="pres">
      <dgm:prSet presAssocID="{14532DC0-0305-42DC-BA02-F0084CCA61C3}" presName="compNode" presStyleCnt="0"/>
      <dgm:spPr/>
    </dgm:pt>
    <dgm:pt modelId="{2C393F14-5B63-430E-954B-E6B0A784DE40}" type="pres">
      <dgm:prSet presAssocID="{14532DC0-0305-42DC-BA02-F0084CCA61C3}" presName="bgRect" presStyleLbl="bgShp" presStyleIdx="0" presStyleCnt="3"/>
      <dgm:spPr/>
    </dgm:pt>
    <dgm:pt modelId="{A5EFE8E3-95DE-42B2-90D0-E9B0828B11EF}" type="pres">
      <dgm:prSet presAssocID="{14532DC0-0305-42DC-BA02-F0084CCA61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AF248F-907A-4D49-9196-5DEF4BD64001}" type="pres">
      <dgm:prSet presAssocID="{14532DC0-0305-42DC-BA02-F0084CCA61C3}" presName="spaceRect" presStyleCnt="0"/>
      <dgm:spPr/>
    </dgm:pt>
    <dgm:pt modelId="{22D5BD7E-6B7D-4D40-B0F0-4997D3CD4EF0}" type="pres">
      <dgm:prSet presAssocID="{14532DC0-0305-42DC-BA02-F0084CCA61C3}" presName="parTx" presStyleLbl="revTx" presStyleIdx="0" presStyleCnt="5">
        <dgm:presLayoutVars>
          <dgm:chMax val="0"/>
          <dgm:chPref val="0"/>
        </dgm:presLayoutVars>
      </dgm:prSet>
      <dgm:spPr/>
    </dgm:pt>
    <dgm:pt modelId="{874A1F98-E0D9-47E2-89CD-61374AEA6103}" type="pres">
      <dgm:prSet presAssocID="{14532DC0-0305-42DC-BA02-F0084CCA61C3}" presName="desTx" presStyleLbl="revTx" presStyleIdx="1" presStyleCnt="5">
        <dgm:presLayoutVars/>
      </dgm:prSet>
      <dgm:spPr/>
    </dgm:pt>
    <dgm:pt modelId="{05072E3D-E213-4EA9-8E11-831D1245BD5D}" type="pres">
      <dgm:prSet presAssocID="{2A329258-364A-497C-A6E7-6281868D07DE}" presName="sibTrans" presStyleCnt="0"/>
      <dgm:spPr/>
    </dgm:pt>
    <dgm:pt modelId="{F4E1F2FA-D497-4A05-9D24-346C56261983}" type="pres">
      <dgm:prSet presAssocID="{283E2A65-25E8-4CE3-AF6C-1F79B8BB6CA2}" presName="compNode" presStyleCnt="0"/>
      <dgm:spPr/>
    </dgm:pt>
    <dgm:pt modelId="{8394874C-82FC-429F-BB98-5AC3FF784D98}" type="pres">
      <dgm:prSet presAssocID="{283E2A65-25E8-4CE3-AF6C-1F79B8BB6CA2}" presName="bgRect" presStyleLbl="bgShp" presStyleIdx="1" presStyleCnt="3"/>
      <dgm:spPr/>
    </dgm:pt>
    <dgm:pt modelId="{00D0D631-D3C9-4A62-8525-CF91B9B26735}" type="pres">
      <dgm:prSet presAssocID="{283E2A65-25E8-4CE3-AF6C-1F79B8BB6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677E10-4773-40FF-B322-F69ADBEB4C99}" type="pres">
      <dgm:prSet presAssocID="{283E2A65-25E8-4CE3-AF6C-1F79B8BB6CA2}" presName="spaceRect" presStyleCnt="0"/>
      <dgm:spPr/>
    </dgm:pt>
    <dgm:pt modelId="{BC43672D-25A1-47B3-AFC3-6CF679096EB9}" type="pres">
      <dgm:prSet presAssocID="{283E2A65-25E8-4CE3-AF6C-1F79B8BB6CA2}" presName="parTx" presStyleLbl="revTx" presStyleIdx="2" presStyleCnt="5">
        <dgm:presLayoutVars>
          <dgm:chMax val="0"/>
          <dgm:chPref val="0"/>
        </dgm:presLayoutVars>
      </dgm:prSet>
      <dgm:spPr/>
    </dgm:pt>
    <dgm:pt modelId="{0528DC24-5176-47C2-A4F3-50E536D3C148}" type="pres">
      <dgm:prSet presAssocID="{939794F3-4552-4C78-BFB7-A1445C68C39C}" presName="sibTrans" presStyleCnt="0"/>
      <dgm:spPr/>
    </dgm:pt>
    <dgm:pt modelId="{1E474EA8-3EBA-4245-B08C-EF306624E025}" type="pres">
      <dgm:prSet presAssocID="{F4DB7191-B790-4493-8748-19892971115B}" presName="compNode" presStyleCnt="0"/>
      <dgm:spPr/>
    </dgm:pt>
    <dgm:pt modelId="{51B49442-8252-42EA-9077-CD58580FEFEF}" type="pres">
      <dgm:prSet presAssocID="{F4DB7191-B790-4493-8748-19892971115B}" presName="bgRect" presStyleLbl="bgShp" presStyleIdx="2" presStyleCnt="3"/>
      <dgm:spPr/>
    </dgm:pt>
    <dgm:pt modelId="{AA486B9B-DCB4-4956-AF76-23B0C79B9B03}" type="pres">
      <dgm:prSet presAssocID="{F4DB7191-B790-4493-8748-198929711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E28E3C53-5A2E-4710-978C-B2B1349EE820}" type="pres">
      <dgm:prSet presAssocID="{F4DB7191-B790-4493-8748-19892971115B}" presName="spaceRect" presStyleCnt="0"/>
      <dgm:spPr/>
    </dgm:pt>
    <dgm:pt modelId="{3B9E0182-BD45-4912-AC1F-F07B7D15E2D6}" type="pres">
      <dgm:prSet presAssocID="{F4DB7191-B790-4493-8748-19892971115B}" presName="parTx" presStyleLbl="revTx" presStyleIdx="3" presStyleCnt="5">
        <dgm:presLayoutVars>
          <dgm:chMax val="0"/>
          <dgm:chPref val="0"/>
        </dgm:presLayoutVars>
      </dgm:prSet>
      <dgm:spPr/>
    </dgm:pt>
    <dgm:pt modelId="{1F83EE26-4769-4DC3-9B94-13A693AF58D8}" type="pres">
      <dgm:prSet presAssocID="{F4DB7191-B790-4493-8748-19892971115B}" presName="desTx" presStyleLbl="revTx" presStyleIdx="4" presStyleCnt="5">
        <dgm:presLayoutVars/>
      </dgm:prSet>
      <dgm:spPr/>
    </dgm:pt>
  </dgm:ptLst>
  <dgm:cxnLst>
    <dgm:cxn modelId="{81D17404-86EF-42D7-A936-4E030C36BB13}" type="presOf" srcId="{43A5E78B-46CE-4EDF-9D3A-E7F4EE449501}" destId="{874A1F98-E0D9-47E2-89CD-61374AEA6103}" srcOrd="0" destOrd="1" presId="urn:microsoft.com/office/officeart/2018/2/layout/IconVerticalSolidList"/>
    <dgm:cxn modelId="{B2A3AD09-B3F1-469A-81A1-D74338DF11F7}" type="presOf" srcId="{F4DB7191-B790-4493-8748-19892971115B}" destId="{3B9E0182-BD45-4912-AC1F-F07B7D15E2D6}" srcOrd="0" destOrd="0" presId="urn:microsoft.com/office/officeart/2018/2/layout/IconVerticalSolidList"/>
    <dgm:cxn modelId="{D9FBE716-EB80-4966-95E7-0C7906451DB8}" srcId="{7F258BD7-215B-4AB1-B02A-FB10B0E4CAEB}" destId="{F4DB7191-B790-4493-8748-19892971115B}" srcOrd="2" destOrd="0" parTransId="{CFBA9222-0B7C-4C10-9798-1BDBAADDCF6D}" sibTransId="{9890E1E4-BCBF-4A95-BDC8-9D9733940B45}"/>
    <dgm:cxn modelId="{A80A9C29-9B5A-411E-B887-94514F60DB2E}" type="presOf" srcId="{14532DC0-0305-42DC-BA02-F0084CCA61C3}" destId="{22D5BD7E-6B7D-4D40-B0F0-4997D3CD4EF0}" srcOrd="0" destOrd="0" presId="urn:microsoft.com/office/officeart/2018/2/layout/IconVerticalSolidList"/>
    <dgm:cxn modelId="{AA66402B-F3E2-4693-9BEA-2843706D8DB4}" srcId="{14532DC0-0305-42DC-BA02-F0084CCA61C3}" destId="{A5950608-7EE3-4933-8B55-457D64A267CA}" srcOrd="0" destOrd="0" parTransId="{C08CC847-3B9A-478D-8D17-9564E96DAEA5}" sibTransId="{CE0787AF-C418-46C2-85A3-EAFFC65D2A14}"/>
    <dgm:cxn modelId="{A515873A-DA56-46A1-BECC-DF981F94AF3E}" srcId="{F4DB7191-B790-4493-8748-19892971115B}" destId="{6937FC08-2800-4CB8-989E-5EB12352B199}" srcOrd="1" destOrd="0" parTransId="{5D9C3D52-4BD4-4A99-B782-E41BC4A4EDA2}" sibTransId="{5C430DA0-D1EA-4400-9445-85CCE830CB8E}"/>
    <dgm:cxn modelId="{EF8E8F3F-C063-477F-8FFA-399726ABBE6F}" type="presOf" srcId="{7F258BD7-215B-4AB1-B02A-FB10B0E4CAEB}" destId="{23867B36-9753-430E-AA1B-31C5D9359867}" srcOrd="0" destOrd="0" presId="urn:microsoft.com/office/officeart/2018/2/layout/IconVerticalSolidList"/>
    <dgm:cxn modelId="{96285263-29A2-43CE-8F7E-5A59312367E4}" srcId="{14532DC0-0305-42DC-BA02-F0084CCA61C3}" destId="{43A5E78B-46CE-4EDF-9D3A-E7F4EE449501}" srcOrd="1" destOrd="0" parTransId="{BFD2DBE1-C00A-4E37-BD32-3654156BBE8B}" sibTransId="{B6A41FCE-B945-4F54-9E09-B1BEBBA0296A}"/>
    <dgm:cxn modelId="{E82A9A57-24ED-4CC3-BA1A-2CC9A908C8E0}" type="presOf" srcId="{FD96DAAC-302B-40B9-A1A4-45E8C7A67730}" destId="{1F83EE26-4769-4DC3-9B94-13A693AF58D8}" srcOrd="0" destOrd="0" presId="urn:microsoft.com/office/officeart/2018/2/layout/IconVerticalSolidList"/>
    <dgm:cxn modelId="{F86F348F-05C3-4CC0-A543-683D7DAB6509}" srcId="{7F258BD7-215B-4AB1-B02A-FB10B0E4CAEB}" destId="{283E2A65-25E8-4CE3-AF6C-1F79B8BB6CA2}" srcOrd="1" destOrd="0" parTransId="{58D3B8E8-B774-481C-8203-67367E0FF5D1}" sibTransId="{939794F3-4552-4C78-BFB7-A1445C68C39C}"/>
    <dgm:cxn modelId="{77127992-3B98-4711-BE7D-74998A8232F7}" srcId="{7F258BD7-215B-4AB1-B02A-FB10B0E4CAEB}" destId="{14532DC0-0305-42DC-BA02-F0084CCA61C3}" srcOrd="0" destOrd="0" parTransId="{D759D076-E693-4F91-8F15-2D535426B7A9}" sibTransId="{2A329258-364A-497C-A6E7-6281868D07DE}"/>
    <dgm:cxn modelId="{C23488C2-F1E9-45E1-B14D-F46F58C8F609}" srcId="{F4DB7191-B790-4493-8748-19892971115B}" destId="{FD96DAAC-302B-40B9-A1A4-45E8C7A67730}" srcOrd="0" destOrd="0" parTransId="{B119A419-8B66-4210-BD1A-06953CCA409C}" sibTransId="{E5F36EC3-3EAC-4B83-B2BE-8AB12F7ADAC2}"/>
    <dgm:cxn modelId="{9B524BF1-E850-46BA-A899-2E65579C887C}" type="presOf" srcId="{A5950608-7EE3-4933-8B55-457D64A267CA}" destId="{874A1F98-E0D9-47E2-89CD-61374AEA6103}" srcOrd="0" destOrd="0" presId="urn:microsoft.com/office/officeart/2018/2/layout/IconVerticalSolidList"/>
    <dgm:cxn modelId="{4CAC17F3-12A4-41E8-8A2F-5B9058A3C8B3}" type="presOf" srcId="{6937FC08-2800-4CB8-989E-5EB12352B199}" destId="{1F83EE26-4769-4DC3-9B94-13A693AF58D8}" srcOrd="0" destOrd="1" presId="urn:microsoft.com/office/officeart/2018/2/layout/IconVerticalSolidList"/>
    <dgm:cxn modelId="{52A3CCF6-907F-4478-9AA4-4C70B331F85A}" type="presOf" srcId="{283E2A65-25E8-4CE3-AF6C-1F79B8BB6CA2}" destId="{BC43672D-25A1-47B3-AFC3-6CF679096EB9}" srcOrd="0" destOrd="0" presId="urn:microsoft.com/office/officeart/2018/2/layout/IconVerticalSolidList"/>
    <dgm:cxn modelId="{005B3585-61CB-4041-B8CC-8BEAF77B83A4}" type="presParOf" srcId="{23867B36-9753-430E-AA1B-31C5D9359867}" destId="{ED90B8CA-1017-4863-A329-9D76826D6DC5}" srcOrd="0" destOrd="0" presId="urn:microsoft.com/office/officeart/2018/2/layout/IconVerticalSolidList"/>
    <dgm:cxn modelId="{63769D69-5837-4977-824A-4A56AEE365E5}" type="presParOf" srcId="{ED90B8CA-1017-4863-A329-9D76826D6DC5}" destId="{2C393F14-5B63-430E-954B-E6B0A784DE40}" srcOrd="0" destOrd="0" presId="urn:microsoft.com/office/officeart/2018/2/layout/IconVerticalSolidList"/>
    <dgm:cxn modelId="{36A92A52-8B6E-47AB-9CAF-E2FD117D6951}" type="presParOf" srcId="{ED90B8CA-1017-4863-A329-9D76826D6DC5}" destId="{A5EFE8E3-95DE-42B2-90D0-E9B0828B11EF}" srcOrd="1" destOrd="0" presId="urn:microsoft.com/office/officeart/2018/2/layout/IconVerticalSolidList"/>
    <dgm:cxn modelId="{BE3FA261-0743-4C5D-8930-405C994AD131}" type="presParOf" srcId="{ED90B8CA-1017-4863-A329-9D76826D6DC5}" destId="{03AF248F-907A-4D49-9196-5DEF4BD64001}" srcOrd="2" destOrd="0" presId="urn:microsoft.com/office/officeart/2018/2/layout/IconVerticalSolidList"/>
    <dgm:cxn modelId="{E316312E-C6C3-48A8-AB3D-5D67C7C42CE5}" type="presParOf" srcId="{ED90B8CA-1017-4863-A329-9D76826D6DC5}" destId="{22D5BD7E-6B7D-4D40-B0F0-4997D3CD4EF0}" srcOrd="3" destOrd="0" presId="urn:microsoft.com/office/officeart/2018/2/layout/IconVerticalSolidList"/>
    <dgm:cxn modelId="{9318530C-3BDD-4DE6-8632-955F35965BC8}" type="presParOf" srcId="{ED90B8CA-1017-4863-A329-9D76826D6DC5}" destId="{874A1F98-E0D9-47E2-89CD-61374AEA6103}" srcOrd="4" destOrd="0" presId="urn:microsoft.com/office/officeart/2018/2/layout/IconVerticalSolidList"/>
    <dgm:cxn modelId="{B7D0023F-04B6-4804-8259-86D169AFE088}" type="presParOf" srcId="{23867B36-9753-430E-AA1B-31C5D9359867}" destId="{05072E3D-E213-4EA9-8E11-831D1245BD5D}" srcOrd="1" destOrd="0" presId="urn:microsoft.com/office/officeart/2018/2/layout/IconVerticalSolidList"/>
    <dgm:cxn modelId="{47EA76BE-F31A-4DE6-82F9-72D0039181EA}" type="presParOf" srcId="{23867B36-9753-430E-AA1B-31C5D9359867}" destId="{F4E1F2FA-D497-4A05-9D24-346C56261983}" srcOrd="2" destOrd="0" presId="urn:microsoft.com/office/officeart/2018/2/layout/IconVerticalSolidList"/>
    <dgm:cxn modelId="{7671B3BC-95B2-43BE-9098-26030CF5D6CA}" type="presParOf" srcId="{F4E1F2FA-D497-4A05-9D24-346C56261983}" destId="{8394874C-82FC-429F-BB98-5AC3FF784D98}" srcOrd="0" destOrd="0" presId="urn:microsoft.com/office/officeart/2018/2/layout/IconVerticalSolidList"/>
    <dgm:cxn modelId="{9266D594-1C3B-48B4-A076-F535DD84B403}" type="presParOf" srcId="{F4E1F2FA-D497-4A05-9D24-346C56261983}" destId="{00D0D631-D3C9-4A62-8525-CF91B9B26735}" srcOrd="1" destOrd="0" presId="urn:microsoft.com/office/officeart/2018/2/layout/IconVerticalSolidList"/>
    <dgm:cxn modelId="{222EDA81-AA1F-4818-909E-20BB1FDBD189}" type="presParOf" srcId="{F4E1F2FA-D497-4A05-9D24-346C56261983}" destId="{C6677E10-4773-40FF-B322-F69ADBEB4C99}" srcOrd="2" destOrd="0" presId="urn:microsoft.com/office/officeart/2018/2/layout/IconVerticalSolidList"/>
    <dgm:cxn modelId="{1AD97839-16F6-42CB-8710-1BC471D59AAD}" type="presParOf" srcId="{F4E1F2FA-D497-4A05-9D24-346C56261983}" destId="{BC43672D-25A1-47B3-AFC3-6CF679096EB9}" srcOrd="3" destOrd="0" presId="urn:microsoft.com/office/officeart/2018/2/layout/IconVerticalSolidList"/>
    <dgm:cxn modelId="{E93EAE38-F74C-4234-B149-E3670B662EA3}" type="presParOf" srcId="{23867B36-9753-430E-AA1B-31C5D9359867}" destId="{0528DC24-5176-47C2-A4F3-50E536D3C148}" srcOrd="3" destOrd="0" presId="urn:microsoft.com/office/officeart/2018/2/layout/IconVerticalSolidList"/>
    <dgm:cxn modelId="{A4A3AB25-675A-46AA-AADB-21F9DE3BA7E3}" type="presParOf" srcId="{23867B36-9753-430E-AA1B-31C5D9359867}" destId="{1E474EA8-3EBA-4245-B08C-EF306624E025}" srcOrd="4" destOrd="0" presId="urn:microsoft.com/office/officeart/2018/2/layout/IconVerticalSolidList"/>
    <dgm:cxn modelId="{78C1D422-FB9F-425B-9B53-D5C6EED7A9A6}" type="presParOf" srcId="{1E474EA8-3EBA-4245-B08C-EF306624E025}" destId="{51B49442-8252-42EA-9077-CD58580FEFEF}" srcOrd="0" destOrd="0" presId="urn:microsoft.com/office/officeart/2018/2/layout/IconVerticalSolidList"/>
    <dgm:cxn modelId="{96031823-FC24-469D-B5FF-110F42205BEC}" type="presParOf" srcId="{1E474EA8-3EBA-4245-B08C-EF306624E025}" destId="{AA486B9B-DCB4-4956-AF76-23B0C79B9B03}" srcOrd="1" destOrd="0" presId="urn:microsoft.com/office/officeart/2018/2/layout/IconVerticalSolidList"/>
    <dgm:cxn modelId="{40C83EF4-13C0-42C9-B865-549C3E14DE6B}" type="presParOf" srcId="{1E474EA8-3EBA-4245-B08C-EF306624E025}" destId="{E28E3C53-5A2E-4710-978C-B2B1349EE820}" srcOrd="2" destOrd="0" presId="urn:microsoft.com/office/officeart/2018/2/layout/IconVerticalSolidList"/>
    <dgm:cxn modelId="{34FD098D-79A7-403D-B278-47EDA23DE7BE}" type="presParOf" srcId="{1E474EA8-3EBA-4245-B08C-EF306624E025}" destId="{3B9E0182-BD45-4912-AC1F-F07B7D15E2D6}" srcOrd="3" destOrd="0" presId="urn:microsoft.com/office/officeart/2018/2/layout/IconVerticalSolidList"/>
    <dgm:cxn modelId="{153A329A-5F69-43FD-AD06-8EBD7CAA8305}" type="presParOf" srcId="{1E474EA8-3EBA-4245-B08C-EF306624E025}" destId="{1F83EE26-4769-4DC3-9B94-13A693AF58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886A0-FE9E-4022-AB91-A099987B608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85405E2-A5EA-488C-A25B-4A5EFD4E48F4}">
      <dgm:prSet/>
      <dgm:spPr/>
      <dgm:t>
        <a:bodyPr/>
        <a:lstStyle/>
        <a:p>
          <a:r>
            <a:rPr lang="en-US"/>
            <a:t>Repliclade utilizes MUSCLE for Multiple Sequence Alignment</a:t>
          </a:r>
        </a:p>
      </dgm:t>
    </dgm:pt>
    <dgm:pt modelId="{C6AA50D4-D243-4A5B-83D4-F8FDAA670A23}" type="parTrans" cxnId="{99B342E8-2428-4E24-99AC-0F8C10A43B0B}">
      <dgm:prSet/>
      <dgm:spPr/>
      <dgm:t>
        <a:bodyPr/>
        <a:lstStyle/>
        <a:p>
          <a:endParaRPr lang="en-US"/>
        </a:p>
      </dgm:t>
    </dgm:pt>
    <dgm:pt modelId="{B9DDE84D-7DB0-46C2-AEA6-0C69AC12D668}" type="sibTrans" cxnId="{99B342E8-2428-4E24-99AC-0F8C10A43B0B}">
      <dgm:prSet/>
      <dgm:spPr/>
      <dgm:t>
        <a:bodyPr/>
        <a:lstStyle/>
        <a:p>
          <a:endParaRPr lang="en-US"/>
        </a:p>
      </dgm:t>
    </dgm:pt>
    <dgm:pt modelId="{45F94C80-4026-4ED1-8D7C-E0C24B40B4CB}">
      <dgm:prSet/>
      <dgm:spPr/>
      <dgm:t>
        <a:bodyPr/>
        <a:lstStyle/>
        <a:p>
          <a:r>
            <a:rPr lang="en-US"/>
            <a:t>MUltiple Sequence Comparison by Log-Expectation</a:t>
          </a:r>
        </a:p>
      </dgm:t>
    </dgm:pt>
    <dgm:pt modelId="{5B76B484-DA86-4DBA-A7EE-F45133DFC8FA}" type="parTrans" cxnId="{466563C3-F13A-4077-A355-B6B435026DCF}">
      <dgm:prSet/>
      <dgm:spPr/>
      <dgm:t>
        <a:bodyPr/>
        <a:lstStyle/>
        <a:p>
          <a:endParaRPr lang="en-US"/>
        </a:p>
      </dgm:t>
    </dgm:pt>
    <dgm:pt modelId="{390B7A0E-25B4-4E1F-ADDB-9FABF6013785}" type="sibTrans" cxnId="{466563C3-F13A-4077-A355-B6B435026DCF}">
      <dgm:prSet/>
      <dgm:spPr/>
      <dgm:t>
        <a:bodyPr/>
        <a:lstStyle/>
        <a:p>
          <a:endParaRPr lang="en-US"/>
        </a:p>
      </dgm:t>
    </dgm:pt>
    <dgm:pt modelId="{7D3296FB-5BA4-47D4-93AB-F9F8EB52CAEC}">
      <dgm:prSet/>
      <dgm:spPr/>
      <dgm:t>
        <a:bodyPr/>
        <a:lstStyle/>
        <a:p>
          <a:r>
            <a:rPr lang="en-US"/>
            <a:t>Created in 2004 by Robert C. Edgar</a:t>
          </a:r>
        </a:p>
      </dgm:t>
    </dgm:pt>
    <dgm:pt modelId="{5CDF08F5-9363-42B1-B595-4A8440B90307}" type="parTrans" cxnId="{3490621C-0716-4C95-A977-F60771C412CC}">
      <dgm:prSet/>
      <dgm:spPr/>
      <dgm:t>
        <a:bodyPr/>
        <a:lstStyle/>
        <a:p>
          <a:endParaRPr lang="en-US"/>
        </a:p>
      </dgm:t>
    </dgm:pt>
    <dgm:pt modelId="{A30D3D2F-61EA-4564-B105-D844E31D9542}" type="sibTrans" cxnId="{3490621C-0716-4C95-A977-F60771C412CC}">
      <dgm:prSet/>
      <dgm:spPr/>
      <dgm:t>
        <a:bodyPr/>
        <a:lstStyle/>
        <a:p>
          <a:endParaRPr lang="en-US"/>
        </a:p>
      </dgm:t>
    </dgm:pt>
    <dgm:pt modelId="{2BAB3BF3-C767-43C9-9DA1-187C2FF35177}">
      <dgm:prSet/>
      <dgm:spPr/>
      <dgm:t>
        <a:bodyPr/>
        <a:lstStyle/>
        <a:p>
          <a:r>
            <a:rPr lang="en-US"/>
            <a:t>Considered one of the best modern alignment algorithms</a:t>
          </a:r>
        </a:p>
      </dgm:t>
    </dgm:pt>
    <dgm:pt modelId="{136C1308-EF87-49BC-8536-86DA1893F050}" type="parTrans" cxnId="{89403921-6B8A-4578-8299-202ACE3387B5}">
      <dgm:prSet/>
      <dgm:spPr/>
      <dgm:t>
        <a:bodyPr/>
        <a:lstStyle/>
        <a:p>
          <a:endParaRPr lang="en-US"/>
        </a:p>
      </dgm:t>
    </dgm:pt>
    <dgm:pt modelId="{038E5013-1D03-4C7C-A8E9-307D8CD89F8B}" type="sibTrans" cxnId="{89403921-6B8A-4578-8299-202ACE3387B5}">
      <dgm:prSet/>
      <dgm:spPr/>
      <dgm:t>
        <a:bodyPr/>
        <a:lstStyle/>
        <a:p>
          <a:endParaRPr lang="en-US"/>
        </a:p>
      </dgm:t>
    </dgm:pt>
    <dgm:pt modelId="{F024B00F-AD29-4F8B-9378-4E444DF2F6C1}">
      <dgm:prSet/>
      <dgm:spPr/>
      <dgm:t>
        <a:bodyPr/>
        <a:lstStyle/>
        <a:p>
          <a:r>
            <a:rPr lang="en-US"/>
            <a:t>Known to produce better overall alignments</a:t>
          </a:r>
        </a:p>
      </dgm:t>
    </dgm:pt>
    <dgm:pt modelId="{B7340938-C550-40F2-A396-24BC7250E744}" type="parTrans" cxnId="{05618FC6-B654-45C0-A8B4-A9DDE27725CE}">
      <dgm:prSet/>
      <dgm:spPr/>
      <dgm:t>
        <a:bodyPr/>
        <a:lstStyle/>
        <a:p>
          <a:endParaRPr lang="en-US"/>
        </a:p>
      </dgm:t>
    </dgm:pt>
    <dgm:pt modelId="{A4E4E895-6A96-425B-B772-6607DFB6B773}" type="sibTrans" cxnId="{05618FC6-B654-45C0-A8B4-A9DDE27725CE}">
      <dgm:prSet/>
      <dgm:spPr/>
      <dgm:t>
        <a:bodyPr/>
        <a:lstStyle/>
        <a:p>
          <a:endParaRPr lang="en-US"/>
        </a:p>
      </dgm:t>
    </dgm:pt>
    <dgm:pt modelId="{C9E3BD0A-2758-4FF8-87A6-32ED7F2B9924}">
      <dgm:prSet/>
      <dgm:spPr/>
      <dgm:t>
        <a:bodyPr/>
        <a:lstStyle/>
        <a:p>
          <a:r>
            <a:rPr lang="en-US"/>
            <a:t>Usually faster and more accurate than Clustal</a:t>
          </a:r>
        </a:p>
      </dgm:t>
    </dgm:pt>
    <dgm:pt modelId="{D71FB6BE-F494-4997-A32B-8BFE5B5C1865}" type="parTrans" cxnId="{C44ADC26-FE92-411A-B1F1-7D69C974BD7E}">
      <dgm:prSet/>
      <dgm:spPr/>
      <dgm:t>
        <a:bodyPr/>
        <a:lstStyle/>
        <a:p>
          <a:endParaRPr lang="en-US"/>
        </a:p>
      </dgm:t>
    </dgm:pt>
    <dgm:pt modelId="{DDE3A0C7-0C76-4262-8579-9FD0B2563588}" type="sibTrans" cxnId="{C44ADC26-FE92-411A-B1F1-7D69C974BD7E}">
      <dgm:prSet/>
      <dgm:spPr/>
      <dgm:t>
        <a:bodyPr/>
        <a:lstStyle/>
        <a:p>
          <a:endParaRPr lang="en-US"/>
        </a:p>
      </dgm:t>
    </dgm:pt>
    <dgm:pt modelId="{B5BC9212-E2DA-4E9C-B972-4EC8B827ADF9}">
      <dgm:prSet/>
      <dgm:spPr/>
      <dgm:t>
        <a:bodyPr/>
        <a:lstStyle/>
        <a:p>
          <a:r>
            <a:rPr lang="en-US"/>
            <a:t>Repliclade originally used Clustal (Higgins, 1988)</a:t>
          </a:r>
        </a:p>
      </dgm:t>
    </dgm:pt>
    <dgm:pt modelId="{64E0B076-D3DD-448C-B777-4E23A435862C}" type="parTrans" cxnId="{BF095014-0A7A-4698-A7A4-5771B88C0FDD}">
      <dgm:prSet/>
      <dgm:spPr/>
      <dgm:t>
        <a:bodyPr/>
        <a:lstStyle/>
        <a:p>
          <a:endParaRPr lang="en-US"/>
        </a:p>
      </dgm:t>
    </dgm:pt>
    <dgm:pt modelId="{BAEB04B4-434B-45F0-B898-37CCAC4AAD43}" type="sibTrans" cxnId="{BF095014-0A7A-4698-A7A4-5771B88C0FDD}">
      <dgm:prSet/>
      <dgm:spPr/>
      <dgm:t>
        <a:bodyPr/>
        <a:lstStyle/>
        <a:p>
          <a:endParaRPr lang="en-US"/>
        </a:p>
      </dgm:t>
    </dgm:pt>
    <dgm:pt modelId="{62CC0BEB-59B6-4CF0-AA8B-5D363EA597CB}">
      <dgm:prSet/>
      <dgm:spPr/>
      <dgm:t>
        <a:bodyPr/>
        <a:lstStyle/>
        <a:p>
          <a:r>
            <a:rPr lang="en-US"/>
            <a:t>Switched to MUSCLE</a:t>
          </a:r>
        </a:p>
      </dgm:t>
    </dgm:pt>
    <dgm:pt modelId="{7346B443-F50B-4592-A85C-190DD861FFF5}" type="parTrans" cxnId="{E0DD62FB-CE33-4F33-8D0C-292B2C0363F2}">
      <dgm:prSet/>
      <dgm:spPr/>
      <dgm:t>
        <a:bodyPr/>
        <a:lstStyle/>
        <a:p>
          <a:endParaRPr lang="en-US"/>
        </a:p>
      </dgm:t>
    </dgm:pt>
    <dgm:pt modelId="{F6C375BC-72A9-4B15-9222-443166429AFC}" type="sibTrans" cxnId="{E0DD62FB-CE33-4F33-8D0C-292B2C0363F2}">
      <dgm:prSet/>
      <dgm:spPr/>
      <dgm:t>
        <a:bodyPr/>
        <a:lstStyle/>
        <a:p>
          <a:endParaRPr lang="en-US"/>
        </a:p>
      </dgm:t>
    </dgm:pt>
    <dgm:pt modelId="{A505C682-B185-4CE4-9B98-5E31020FD7AC}" type="pres">
      <dgm:prSet presAssocID="{EF8886A0-FE9E-4022-AB91-A099987B608D}" presName="linear" presStyleCnt="0">
        <dgm:presLayoutVars>
          <dgm:dir/>
          <dgm:animLvl val="lvl"/>
          <dgm:resizeHandles val="exact"/>
        </dgm:presLayoutVars>
      </dgm:prSet>
      <dgm:spPr/>
    </dgm:pt>
    <dgm:pt modelId="{6E16E313-878D-4AFE-B045-9FBB9B429FE4}" type="pres">
      <dgm:prSet presAssocID="{285405E2-A5EA-488C-A25B-4A5EFD4E48F4}" presName="parentLin" presStyleCnt="0"/>
      <dgm:spPr/>
    </dgm:pt>
    <dgm:pt modelId="{DE402A16-B76E-4401-80F2-24E7C512CE10}" type="pres">
      <dgm:prSet presAssocID="{285405E2-A5EA-488C-A25B-4A5EFD4E48F4}" presName="parentLeftMargin" presStyleLbl="node1" presStyleIdx="0" presStyleCnt="5"/>
      <dgm:spPr/>
    </dgm:pt>
    <dgm:pt modelId="{7454677D-B436-429A-A858-03D890AF2BC3}" type="pres">
      <dgm:prSet presAssocID="{285405E2-A5EA-488C-A25B-4A5EFD4E48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CDA223-80B1-4788-A22B-8B387F3CE12A}" type="pres">
      <dgm:prSet presAssocID="{285405E2-A5EA-488C-A25B-4A5EFD4E48F4}" presName="negativeSpace" presStyleCnt="0"/>
      <dgm:spPr/>
    </dgm:pt>
    <dgm:pt modelId="{E6C166CF-9400-4229-8340-9CBA531263A3}" type="pres">
      <dgm:prSet presAssocID="{285405E2-A5EA-488C-A25B-4A5EFD4E48F4}" presName="childText" presStyleLbl="conFgAcc1" presStyleIdx="0" presStyleCnt="5">
        <dgm:presLayoutVars>
          <dgm:bulletEnabled val="1"/>
        </dgm:presLayoutVars>
      </dgm:prSet>
      <dgm:spPr/>
    </dgm:pt>
    <dgm:pt modelId="{DDB1A904-7505-44C8-AC5F-901C946037F2}" type="pres">
      <dgm:prSet presAssocID="{B9DDE84D-7DB0-46C2-AEA6-0C69AC12D668}" presName="spaceBetweenRectangles" presStyleCnt="0"/>
      <dgm:spPr/>
    </dgm:pt>
    <dgm:pt modelId="{ACA86E96-83DC-43AE-BC25-247002FBC132}" type="pres">
      <dgm:prSet presAssocID="{7D3296FB-5BA4-47D4-93AB-F9F8EB52CAEC}" presName="parentLin" presStyleCnt="0"/>
      <dgm:spPr/>
    </dgm:pt>
    <dgm:pt modelId="{B2F217E1-039C-4FE7-AFB1-5CB339AB5ECD}" type="pres">
      <dgm:prSet presAssocID="{7D3296FB-5BA4-47D4-93AB-F9F8EB52CAEC}" presName="parentLeftMargin" presStyleLbl="node1" presStyleIdx="0" presStyleCnt="5"/>
      <dgm:spPr/>
    </dgm:pt>
    <dgm:pt modelId="{8DFAE237-5799-41DD-8904-33DA1E93A3BF}" type="pres">
      <dgm:prSet presAssocID="{7D3296FB-5BA4-47D4-93AB-F9F8EB52CA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2976E1-4801-4CE1-94D6-A65DEBCECF0F}" type="pres">
      <dgm:prSet presAssocID="{7D3296FB-5BA4-47D4-93AB-F9F8EB52CAEC}" presName="negativeSpace" presStyleCnt="0"/>
      <dgm:spPr/>
    </dgm:pt>
    <dgm:pt modelId="{E760D943-4AA0-4C1B-A8DF-50DE9E7EADD7}" type="pres">
      <dgm:prSet presAssocID="{7D3296FB-5BA4-47D4-93AB-F9F8EB52CAEC}" presName="childText" presStyleLbl="conFgAcc1" presStyleIdx="1" presStyleCnt="5">
        <dgm:presLayoutVars>
          <dgm:bulletEnabled val="1"/>
        </dgm:presLayoutVars>
      </dgm:prSet>
      <dgm:spPr/>
    </dgm:pt>
    <dgm:pt modelId="{A0CD9BD1-E894-4217-9709-AEFEC382C970}" type="pres">
      <dgm:prSet presAssocID="{A30D3D2F-61EA-4564-B105-D844E31D9542}" presName="spaceBetweenRectangles" presStyleCnt="0"/>
      <dgm:spPr/>
    </dgm:pt>
    <dgm:pt modelId="{FD0EAFB8-38F5-4F72-AE0C-474EC0BC2278}" type="pres">
      <dgm:prSet presAssocID="{2BAB3BF3-C767-43C9-9DA1-187C2FF35177}" presName="parentLin" presStyleCnt="0"/>
      <dgm:spPr/>
    </dgm:pt>
    <dgm:pt modelId="{B3D22506-1BD2-4D25-B7EC-BC60681B7A29}" type="pres">
      <dgm:prSet presAssocID="{2BAB3BF3-C767-43C9-9DA1-187C2FF35177}" presName="parentLeftMargin" presStyleLbl="node1" presStyleIdx="1" presStyleCnt="5"/>
      <dgm:spPr/>
    </dgm:pt>
    <dgm:pt modelId="{1F52408B-FF26-46BE-BE2F-00737B019F26}" type="pres">
      <dgm:prSet presAssocID="{2BAB3BF3-C767-43C9-9DA1-187C2FF3517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54E6AD-A298-464B-B370-222D802429C8}" type="pres">
      <dgm:prSet presAssocID="{2BAB3BF3-C767-43C9-9DA1-187C2FF35177}" presName="negativeSpace" presStyleCnt="0"/>
      <dgm:spPr/>
    </dgm:pt>
    <dgm:pt modelId="{6F7B458E-C7DB-4B95-B9AA-1ECDE6297E47}" type="pres">
      <dgm:prSet presAssocID="{2BAB3BF3-C767-43C9-9DA1-187C2FF35177}" presName="childText" presStyleLbl="conFgAcc1" presStyleIdx="2" presStyleCnt="5">
        <dgm:presLayoutVars>
          <dgm:bulletEnabled val="1"/>
        </dgm:presLayoutVars>
      </dgm:prSet>
      <dgm:spPr/>
    </dgm:pt>
    <dgm:pt modelId="{F8929093-9CF6-462A-86EB-6BBAFF19D51F}" type="pres">
      <dgm:prSet presAssocID="{038E5013-1D03-4C7C-A8E9-307D8CD89F8B}" presName="spaceBetweenRectangles" presStyleCnt="0"/>
      <dgm:spPr/>
    </dgm:pt>
    <dgm:pt modelId="{420D1C26-DF24-4912-834D-01A77B719BD9}" type="pres">
      <dgm:prSet presAssocID="{F024B00F-AD29-4F8B-9378-4E444DF2F6C1}" presName="parentLin" presStyleCnt="0"/>
      <dgm:spPr/>
    </dgm:pt>
    <dgm:pt modelId="{607E6FBE-3F74-4984-B207-330885504487}" type="pres">
      <dgm:prSet presAssocID="{F024B00F-AD29-4F8B-9378-4E444DF2F6C1}" presName="parentLeftMargin" presStyleLbl="node1" presStyleIdx="2" presStyleCnt="5"/>
      <dgm:spPr/>
    </dgm:pt>
    <dgm:pt modelId="{D0C1E599-10C3-4C76-9CCC-A7A938AFE151}" type="pres">
      <dgm:prSet presAssocID="{F024B00F-AD29-4F8B-9378-4E444DF2F6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77859E-E371-430B-8B14-DA825E62322C}" type="pres">
      <dgm:prSet presAssocID="{F024B00F-AD29-4F8B-9378-4E444DF2F6C1}" presName="negativeSpace" presStyleCnt="0"/>
      <dgm:spPr/>
    </dgm:pt>
    <dgm:pt modelId="{07817DBA-BBBF-4228-A60C-87F476CC10DF}" type="pres">
      <dgm:prSet presAssocID="{F024B00F-AD29-4F8B-9378-4E444DF2F6C1}" presName="childText" presStyleLbl="conFgAcc1" presStyleIdx="3" presStyleCnt="5">
        <dgm:presLayoutVars>
          <dgm:bulletEnabled val="1"/>
        </dgm:presLayoutVars>
      </dgm:prSet>
      <dgm:spPr/>
    </dgm:pt>
    <dgm:pt modelId="{6363E232-C32C-46B6-A1D7-98CE67866D0F}" type="pres">
      <dgm:prSet presAssocID="{A4E4E895-6A96-425B-B772-6607DFB6B773}" presName="spaceBetweenRectangles" presStyleCnt="0"/>
      <dgm:spPr/>
    </dgm:pt>
    <dgm:pt modelId="{5605608E-BFBF-4B35-B858-956B419E721F}" type="pres">
      <dgm:prSet presAssocID="{B5BC9212-E2DA-4E9C-B972-4EC8B827ADF9}" presName="parentLin" presStyleCnt="0"/>
      <dgm:spPr/>
    </dgm:pt>
    <dgm:pt modelId="{DE4A1055-FFF2-426C-9AE6-F64CE20EE571}" type="pres">
      <dgm:prSet presAssocID="{B5BC9212-E2DA-4E9C-B972-4EC8B827ADF9}" presName="parentLeftMargin" presStyleLbl="node1" presStyleIdx="3" presStyleCnt="5"/>
      <dgm:spPr/>
    </dgm:pt>
    <dgm:pt modelId="{26145134-486D-4E56-8A9F-117DC4D6E43E}" type="pres">
      <dgm:prSet presAssocID="{B5BC9212-E2DA-4E9C-B972-4EC8B827ADF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ED52676-277B-493F-99F0-48073D1FD15D}" type="pres">
      <dgm:prSet presAssocID="{B5BC9212-E2DA-4E9C-B972-4EC8B827ADF9}" presName="negativeSpace" presStyleCnt="0"/>
      <dgm:spPr/>
    </dgm:pt>
    <dgm:pt modelId="{E09AD6D3-29CA-4FDD-903E-A84EE8DE0916}" type="pres">
      <dgm:prSet presAssocID="{B5BC9212-E2DA-4E9C-B972-4EC8B827ADF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47C0C09-A7CA-4C59-93B3-3CEEB2764CDE}" type="presOf" srcId="{B5BC9212-E2DA-4E9C-B972-4EC8B827ADF9}" destId="{26145134-486D-4E56-8A9F-117DC4D6E43E}" srcOrd="1" destOrd="0" presId="urn:microsoft.com/office/officeart/2005/8/layout/list1"/>
    <dgm:cxn modelId="{BF095014-0A7A-4698-A7A4-5771B88C0FDD}" srcId="{EF8886A0-FE9E-4022-AB91-A099987B608D}" destId="{B5BC9212-E2DA-4E9C-B972-4EC8B827ADF9}" srcOrd="4" destOrd="0" parTransId="{64E0B076-D3DD-448C-B777-4E23A435862C}" sibTransId="{BAEB04B4-434B-45F0-B898-37CCAC4AAD43}"/>
    <dgm:cxn modelId="{3490621C-0716-4C95-A977-F60771C412CC}" srcId="{EF8886A0-FE9E-4022-AB91-A099987B608D}" destId="{7D3296FB-5BA4-47D4-93AB-F9F8EB52CAEC}" srcOrd="1" destOrd="0" parTransId="{5CDF08F5-9363-42B1-B595-4A8440B90307}" sibTransId="{A30D3D2F-61EA-4564-B105-D844E31D9542}"/>
    <dgm:cxn modelId="{89403921-6B8A-4578-8299-202ACE3387B5}" srcId="{EF8886A0-FE9E-4022-AB91-A099987B608D}" destId="{2BAB3BF3-C767-43C9-9DA1-187C2FF35177}" srcOrd="2" destOrd="0" parTransId="{136C1308-EF87-49BC-8536-86DA1893F050}" sibTransId="{038E5013-1D03-4C7C-A8E9-307D8CD89F8B}"/>
    <dgm:cxn modelId="{C44ADC26-FE92-411A-B1F1-7D69C974BD7E}" srcId="{F024B00F-AD29-4F8B-9378-4E444DF2F6C1}" destId="{C9E3BD0A-2758-4FF8-87A6-32ED7F2B9924}" srcOrd="0" destOrd="0" parTransId="{D71FB6BE-F494-4997-A32B-8BFE5B5C1865}" sibTransId="{DDE3A0C7-0C76-4262-8579-9FD0B2563588}"/>
    <dgm:cxn modelId="{224C0947-BF9F-48F6-82AE-49A5146138E7}" type="presOf" srcId="{7D3296FB-5BA4-47D4-93AB-F9F8EB52CAEC}" destId="{B2F217E1-039C-4FE7-AFB1-5CB339AB5ECD}" srcOrd="0" destOrd="0" presId="urn:microsoft.com/office/officeart/2005/8/layout/list1"/>
    <dgm:cxn modelId="{0C200352-A80B-48AC-8A46-35900942EAE9}" type="presOf" srcId="{7D3296FB-5BA4-47D4-93AB-F9F8EB52CAEC}" destId="{8DFAE237-5799-41DD-8904-33DA1E93A3BF}" srcOrd="1" destOrd="0" presId="urn:microsoft.com/office/officeart/2005/8/layout/list1"/>
    <dgm:cxn modelId="{FCD83D55-A0F3-4AB4-9C2F-C8E0830DE185}" type="presOf" srcId="{2BAB3BF3-C767-43C9-9DA1-187C2FF35177}" destId="{B3D22506-1BD2-4D25-B7EC-BC60681B7A29}" srcOrd="0" destOrd="0" presId="urn:microsoft.com/office/officeart/2005/8/layout/list1"/>
    <dgm:cxn modelId="{3B657676-3EF1-4372-9072-96FAD4D58DE7}" type="presOf" srcId="{2BAB3BF3-C767-43C9-9DA1-187C2FF35177}" destId="{1F52408B-FF26-46BE-BE2F-00737B019F26}" srcOrd="1" destOrd="0" presId="urn:microsoft.com/office/officeart/2005/8/layout/list1"/>
    <dgm:cxn modelId="{BFC22577-0EB5-48A7-B7E7-F46278CFC9C5}" type="presOf" srcId="{C9E3BD0A-2758-4FF8-87A6-32ED7F2B9924}" destId="{07817DBA-BBBF-4228-A60C-87F476CC10DF}" srcOrd="0" destOrd="0" presId="urn:microsoft.com/office/officeart/2005/8/layout/list1"/>
    <dgm:cxn modelId="{189D397C-A9C9-436F-A264-468259F32E08}" type="presOf" srcId="{EF8886A0-FE9E-4022-AB91-A099987B608D}" destId="{A505C682-B185-4CE4-9B98-5E31020FD7AC}" srcOrd="0" destOrd="0" presId="urn:microsoft.com/office/officeart/2005/8/layout/list1"/>
    <dgm:cxn modelId="{73899E88-513D-4EC6-910A-EDC569723488}" type="presOf" srcId="{F024B00F-AD29-4F8B-9378-4E444DF2F6C1}" destId="{D0C1E599-10C3-4C76-9CCC-A7A938AFE151}" srcOrd="1" destOrd="0" presId="urn:microsoft.com/office/officeart/2005/8/layout/list1"/>
    <dgm:cxn modelId="{E3DFB993-C346-436B-A69E-5755B65EC21B}" type="presOf" srcId="{62CC0BEB-59B6-4CF0-AA8B-5D363EA597CB}" destId="{E09AD6D3-29CA-4FDD-903E-A84EE8DE0916}" srcOrd="0" destOrd="0" presId="urn:microsoft.com/office/officeart/2005/8/layout/list1"/>
    <dgm:cxn modelId="{B6D184A9-A73F-473A-AECE-2D68FA2D1D0B}" type="presOf" srcId="{285405E2-A5EA-488C-A25B-4A5EFD4E48F4}" destId="{7454677D-B436-429A-A858-03D890AF2BC3}" srcOrd="1" destOrd="0" presId="urn:microsoft.com/office/officeart/2005/8/layout/list1"/>
    <dgm:cxn modelId="{F770AEBC-F65B-4A4E-B998-0C0BFDA3D62E}" type="presOf" srcId="{B5BC9212-E2DA-4E9C-B972-4EC8B827ADF9}" destId="{DE4A1055-FFF2-426C-9AE6-F64CE20EE571}" srcOrd="0" destOrd="0" presId="urn:microsoft.com/office/officeart/2005/8/layout/list1"/>
    <dgm:cxn modelId="{CEB6A6C1-F571-4EF5-B3C4-F859504DD12E}" type="presOf" srcId="{F024B00F-AD29-4F8B-9378-4E444DF2F6C1}" destId="{607E6FBE-3F74-4984-B207-330885504487}" srcOrd="0" destOrd="0" presId="urn:microsoft.com/office/officeart/2005/8/layout/list1"/>
    <dgm:cxn modelId="{466563C3-F13A-4077-A355-B6B435026DCF}" srcId="{285405E2-A5EA-488C-A25B-4A5EFD4E48F4}" destId="{45F94C80-4026-4ED1-8D7C-E0C24B40B4CB}" srcOrd="0" destOrd="0" parTransId="{5B76B484-DA86-4DBA-A7EE-F45133DFC8FA}" sibTransId="{390B7A0E-25B4-4E1F-ADDB-9FABF6013785}"/>
    <dgm:cxn modelId="{05618FC6-B654-45C0-A8B4-A9DDE27725CE}" srcId="{EF8886A0-FE9E-4022-AB91-A099987B608D}" destId="{F024B00F-AD29-4F8B-9378-4E444DF2F6C1}" srcOrd="3" destOrd="0" parTransId="{B7340938-C550-40F2-A396-24BC7250E744}" sibTransId="{A4E4E895-6A96-425B-B772-6607DFB6B773}"/>
    <dgm:cxn modelId="{BDF2D6D9-F27B-46C1-B1FB-F063A2DA0B78}" type="presOf" srcId="{285405E2-A5EA-488C-A25B-4A5EFD4E48F4}" destId="{DE402A16-B76E-4401-80F2-24E7C512CE10}" srcOrd="0" destOrd="0" presId="urn:microsoft.com/office/officeart/2005/8/layout/list1"/>
    <dgm:cxn modelId="{99B342E8-2428-4E24-99AC-0F8C10A43B0B}" srcId="{EF8886A0-FE9E-4022-AB91-A099987B608D}" destId="{285405E2-A5EA-488C-A25B-4A5EFD4E48F4}" srcOrd="0" destOrd="0" parTransId="{C6AA50D4-D243-4A5B-83D4-F8FDAA670A23}" sibTransId="{B9DDE84D-7DB0-46C2-AEA6-0C69AC12D668}"/>
    <dgm:cxn modelId="{17D6C2F4-EC76-495A-9F78-BCE4230A08DD}" type="presOf" srcId="{45F94C80-4026-4ED1-8D7C-E0C24B40B4CB}" destId="{E6C166CF-9400-4229-8340-9CBA531263A3}" srcOrd="0" destOrd="0" presId="urn:microsoft.com/office/officeart/2005/8/layout/list1"/>
    <dgm:cxn modelId="{E0DD62FB-CE33-4F33-8D0C-292B2C0363F2}" srcId="{B5BC9212-E2DA-4E9C-B972-4EC8B827ADF9}" destId="{62CC0BEB-59B6-4CF0-AA8B-5D363EA597CB}" srcOrd="0" destOrd="0" parTransId="{7346B443-F50B-4592-A85C-190DD861FFF5}" sibTransId="{F6C375BC-72A9-4B15-9222-443166429AFC}"/>
    <dgm:cxn modelId="{4D2FAB60-ADF5-43FF-9161-9CB100CA39FD}" type="presParOf" srcId="{A505C682-B185-4CE4-9B98-5E31020FD7AC}" destId="{6E16E313-878D-4AFE-B045-9FBB9B429FE4}" srcOrd="0" destOrd="0" presId="urn:microsoft.com/office/officeart/2005/8/layout/list1"/>
    <dgm:cxn modelId="{FF821FFD-939B-41E0-8755-5DC1AE658536}" type="presParOf" srcId="{6E16E313-878D-4AFE-B045-9FBB9B429FE4}" destId="{DE402A16-B76E-4401-80F2-24E7C512CE10}" srcOrd="0" destOrd="0" presId="urn:microsoft.com/office/officeart/2005/8/layout/list1"/>
    <dgm:cxn modelId="{844A4B74-5390-4C64-A39A-B6AD21157698}" type="presParOf" srcId="{6E16E313-878D-4AFE-B045-9FBB9B429FE4}" destId="{7454677D-B436-429A-A858-03D890AF2BC3}" srcOrd="1" destOrd="0" presId="urn:microsoft.com/office/officeart/2005/8/layout/list1"/>
    <dgm:cxn modelId="{14180980-71A7-4336-8D25-79DEC50F367D}" type="presParOf" srcId="{A505C682-B185-4CE4-9B98-5E31020FD7AC}" destId="{20CDA223-80B1-4788-A22B-8B387F3CE12A}" srcOrd="1" destOrd="0" presId="urn:microsoft.com/office/officeart/2005/8/layout/list1"/>
    <dgm:cxn modelId="{6DD0000A-3653-40BF-99FC-A530929C2829}" type="presParOf" srcId="{A505C682-B185-4CE4-9B98-5E31020FD7AC}" destId="{E6C166CF-9400-4229-8340-9CBA531263A3}" srcOrd="2" destOrd="0" presId="urn:microsoft.com/office/officeart/2005/8/layout/list1"/>
    <dgm:cxn modelId="{344EC4AE-5871-4BBF-A6B0-C1CF5E92DD75}" type="presParOf" srcId="{A505C682-B185-4CE4-9B98-5E31020FD7AC}" destId="{DDB1A904-7505-44C8-AC5F-901C946037F2}" srcOrd="3" destOrd="0" presId="urn:microsoft.com/office/officeart/2005/8/layout/list1"/>
    <dgm:cxn modelId="{53E10D2F-8215-4D80-952A-977723A3956F}" type="presParOf" srcId="{A505C682-B185-4CE4-9B98-5E31020FD7AC}" destId="{ACA86E96-83DC-43AE-BC25-247002FBC132}" srcOrd="4" destOrd="0" presId="urn:microsoft.com/office/officeart/2005/8/layout/list1"/>
    <dgm:cxn modelId="{3FCA70E4-AB19-4AC6-B374-420BA62F43E9}" type="presParOf" srcId="{ACA86E96-83DC-43AE-BC25-247002FBC132}" destId="{B2F217E1-039C-4FE7-AFB1-5CB339AB5ECD}" srcOrd="0" destOrd="0" presId="urn:microsoft.com/office/officeart/2005/8/layout/list1"/>
    <dgm:cxn modelId="{4CCF35C4-C8F3-4135-A58B-4D2B8EBB7EAB}" type="presParOf" srcId="{ACA86E96-83DC-43AE-BC25-247002FBC132}" destId="{8DFAE237-5799-41DD-8904-33DA1E93A3BF}" srcOrd="1" destOrd="0" presId="urn:microsoft.com/office/officeart/2005/8/layout/list1"/>
    <dgm:cxn modelId="{47994020-DAAA-455B-9679-424613CFDD20}" type="presParOf" srcId="{A505C682-B185-4CE4-9B98-5E31020FD7AC}" destId="{302976E1-4801-4CE1-94D6-A65DEBCECF0F}" srcOrd="5" destOrd="0" presId="urn:microsoft.com/office/officeart/2005/8/layout/list1"/>
    <dgm:cxn modelId="{C47B1706-7B71-46BB-A8C0-C4707093BD79}" type="presParOf" srcId="{A505C682-B185-4CE4-9B98-5E31020FD7AC}" destId="{E760D943-4AA0-4C1B-A8DF-50DE9E7EADD7}" srcOrd="6" destOrd="0" presId="urn:microsoft.com/office/officeart/2005/8/layout/list1"/>
    <dgm:cxn modelId="{A22F9E38-3962-4155-873A-D57EEDB8EE0A}" type="presParOf" srcId="{A505C682-B185-4CE4-9B98-5E31020FD7AC}" destId="{A0CD9BD1-E894-4217-9709-AEFEC382C970}" srcOrd="7" destOrd="0" presId="urn:microsoft.com/office/officeart/2005/8/layout/list1"/>
    <dgm:cxn modelId="{5905295D-9DFB-4769-9FE7-17A141D2DAE4}" type="presParOf" srcId="{A505C682-B185-4CE4-9B98-5E31020FD7AC}" destId="{FD0EAFB8-38F5-4F72-AE0C-474EC0BC2278}" srcOrd="8" destOrd="0" presId="urn:microsoft.com/office/officeart/2005/8/layout/list1"/>
    <dgm:cxn modelId="{80D9947B-50E7-40CD-B4F4-26ECF23D1D7C}" type="presParOf" srcId="{FD0EAFB8-38F5-4F72-AE0C-474EC0BC2278}" destId="{B3D22506-1BD2-4D25-B7EC-BC60681B7A29}" srcOrd="0" destOrd="0" presId="urn:microsoft.com/office/officeart/2005/8/layout/list1"/>
    <dgm:cxn modelId="{01EEDE88-ABB4-463A-A493-80E2A10359B4}" type="presParOf" srcId="{FD0EAFB8-38F5-4F72-AE0C-474EC0BC2278}" destId="{1F52408B-FF26-46BE-BE2F-00737B019F26}" srcOrd="1" destOrd="0" presId="urn:microsoft.com/office/officeart/2005/8/layout/list1"/>
    <dgm:cxn modelId="{E5C723AC-6761-460F-8052-728AEBE5C38A}" type="presParOf" srcId="{A505C682-B185-4CE4-9B98-5E31020FD7AC}" destId="{6754E6AD-A298-464B-B370-222D802429C8}" srcOrd="9" destOrd="0" presId="urn:microsoft.com/office/officeart/2005/8/layout/list1"/>
    <dgm:cxn modelId="{14A2997A-FBF6-454D-B8E4-A134ADB27902}" type="presParOf" srcId="{A505C682-B185-4CE4-9B98-5E31020FD7AC}" destId="{6F7B458E-C7DB-4B95-B9AA-1ECDE6297E47}" srcOrd="10" destOrd="0" presId="urn:microsoft.com/office/officeart/2005/8/layout/list1"/>
    <dgm:cxn modelId="{0C961937-6684-49E8-843E-A9E98F4C3CF1}" type="presParOf" srcId="{A505C682-B185-4CE4-9B98-5E31020FD7AC}" destId="{F8929093-9CF6-462A-86EB-6BBAFF19D51F}" srcOrd="11" destOrd="0" presId="urn:microsoft.com/office/officeart/2005/8/layout/list1"/>
    <dgm:cxn modelId="{F174311A-D1B2-4516-97B4-3C1EA9A80E80}" type="presParOf" srcId="{A505C682-B185-4CE4-9B98-5E31020FD7AC}" destId="{420D1C26-DF24-4912-834D-01A77B719BD9}" srcOrd="12" destOrd="0" presId="urn:microsoft.com/office/officeart/2005/8/layout/list1"/>
    <dgm:cxn modelId="{672E9B6F-5E0B-49C9-AEC4-685497B41447}" type="presParOf" srcId="{420D1C26-DF24-4912-834D-01A77B719BD9}" destId="{607E6FBE-3F74-4984-B207-330885504487}" srcOrd="0" destOrd="0" presId="urn:microsoft.com/office/officeart/2005/8/layout/list1"/>
    <dgm:cxn modelId="{072FDBCA-9C5D-42CF-BF36-C84A94E226BA}" type="presParOf" srcId="{420D1C26-DF24-4912-834D-01A77B719BD9}" destId="{D0C1E599-10C3-4C76-9CCC-A7A938AFE151}" srcOrd="1" destOrd="0" presId="urn:microsoft.com/office/officeart/2005/8/layout/list1"/>
    <dgm:cxn modelId="{1BAAD213-8EC9-45E5-B9BA-C18308CAA1D6}" type="presParOf" srcId="{A505C682-B185-4CE4-9B98-5E31020FD7AC}" destId="{2577859E-E371-430B-8B14-DA825E62322C}" srcOrd="13" destOrd="0" presId="urn:microsoft.com/office/officeart/2005/8/layout/list1"/>
    <dgm:cxn modelId="{E8533C61-9B49-4D88-90E6-5F79FF3447E5}" type="presParOf" srcId="{A505C682-B185-4CE4-9B98-5E31020FD7AC}" destId="{07817DBA-BBBF-4228-A60C-87F476CC10DF}" srcOrd="14" destOrd="0" presId="urn:microsoft.com/office/officeart/2005/8/layout/list1"/>
    <dgm:cxn modelId="{97128A7A-3A54-4C73-A031-EF6C7F88B8B5}" type="presParOf" srcId="{A505C682-B185-4CE4-9B98-5E31020FD7AC}" destId="{6363E232-C32C-46B6-A1D7-98CE67866D0F}" srcOrd="15" destOrd="0" presId="urn:microsoft.com/office/officeart/2005/8/layout/list1"/>
    <dgm:cxn modelId="{CE9DF198-F8BB-41E6-87B9-F8EB4F7B6AB4}" type="presParOf" srcId="{A505C682-B185-4CE4-9B98-5E31020FD7AC}" destId="{5605608E-BFBF-4B35-B858-956B419E721F}" srcOrd="16" destOrd="0" presId="urn:microsoft.com/office/officeart/2005/8/layout/list1"/>
    <dgm:cxn modelId="{F80907A1-1744-400D-BD2D-87D0F97FE820}" type="presParOf" srcId="{5605608E-BFBF-4B35-B858-956B419E721F}" destId="{DE4A1055-FFF2-426C-9AE6-F64CE20EE571}" srcOrd="0" destOrd="0" presId="urn:microsoft.com/office/officeart/2005/8/layout/list1"/>
    <dgm:cxn modelId="{68BAB3FA-65E3-4096-BDE1-9880DAAD6C42}" type="presParOf" srcId="{5605608E-BFBF-4B35-B858-956B419E721F}" destId="{26145134-486D-4E56-8A9F-117DC4D6E43E}" srcOrd="1" destOrd="0" presId="urn:microsoft.com/office/officeart/2005/8/layout/list1"/>
    <dgm:cxn modelId="{30A8A9C6-FAFD-40A8-87DD-CCEEDC118459}" type="presParOf" srcId="{A505C682-B185-4CE4-9B98-5E31020FD7AC}" destId="{8ED52676-277B-493F-99F0-48073D1FD15D}" srcOrd="17" destOrd="0" presId="urn:microsoft.com/office/officeart/2005/8/layout/list1"/>
    <dgm:cxn modelId="{D6D593A1-1EFA-43C3-98AB-0EF10A540CF4}" type="presParOf" srcId="{A505C682-B185-4CE4-9B98-5E31020FD7AC}" destId="{E09AD6D3-29CA-4FDD-903E-A84EE8DE091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93F14-5B63-430E-954B-E6B0A784DE40}">
      <dsp:nvSpPr>
        <dsp:cNvPr id="0" name=""/>
        <dsp:cNvSpPr/>
      </dsp:nvSpPr>
      <dsp:spPr>
        <a:xfrm>
          <a:off x="0" y="3155"/>
          <a:ext cx="5741533" cy="1475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FE8E3-95DE-42B2-90D0-E9B0828B11EF}">
      <dsp:nvSpPr>
        <dsp:cNvPr id="0" name=""/>
        <dsp:cNvSpPr/>
      </dsp:nvSpPr>
      <dsp:spPr>
        <a:xfrm>
          <a:off x="446375" y="335170"/>
          <a:ext cx="811591" cy="81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5BD7E-6B7D-4D40-B0F0-4997D3CD4EF0}">
      <dsp:nvSpPr>
        <dsp:cNvPr id="0" name=""/>
        <dsp:cNvSpPr/>
      </dsp:nvSpPr>
      <dsp:spPr>
        <a:xfrm>
          <a:off x="1704341" y="3155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ModelTest (Posada and Crandall, 1998)</a:t>
          </a:r>
        </a:p>
      </dsp:txBody>
      <dsp:txXfrm>
        <a:off x="1704341" y="3155"/>
        <a:ext cx="2583690" cy="1475620"/>
      </dsp:txXfrm>
    </dsp:sp>
    <dsp:sp modelId="{874A1F98-E0D9-47E2-89CD-61374AEA6103}">
      <dsp:nvSpPr>
        <dsp:cNvPr id="0" name=""/>
        <dsp:cNvSpPr/>
      </dsp:nvSpPr>
      <dsp:spPr>
        <a:xfrm>
          <a:off x="4288032" y="3155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Selects best fit nucleotide substitution model for aligned sequences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Uses likelihood ratio tests</a:t>
          </a:r>
        </a:p>
      </dsp:txBody>
      <dsp:txXfrm>
        <a:off x="4288032" y="3155"/>
        <a:ext cx="1451835" cy="1475620"/>
      </dsp:txXfrm>
    </dsp:sp>
    <dsp:sp modelId="{8394874C-82FC-429F-BB98-5AC3FF784D98}">
      <dsp:nvSpPr>
        <dsp:cNvPr id="0" name=""/>
        <dsp:cNvSpPr/>
      </dsp:nvSpPr>
      <dsp:spPr>
        <a:xfrm>
          <a:off x="0" y="1847681"/>
          <a:ext cx="5741533" cy="14756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0D631-D3C9-4A62-8525-CF91B9B26735}">
      <dsp:nvSpPr>
        <dsp:cNvPr id="0" name=""/>
        <dsp:cNvSpPr/>
      </dsp:nvSpPr>
      <dsp:spPr>
        <a:xfrm>
          <a:off x="446375" y="2179695"/>
          <a:ext cx="811591" cy="81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3672D-25A1-47B3-AFC3-6CF679096EB9}">
      <dsp:nvSpPr>
        <dsp:cNvPr id="0" name=""/>
        <dsp:cNvSpPr/>
      </dsp:nvSpPr>
      <dsp:spPr>
        <a:xfrm>
          <a:off x="1704341" y="1847681"/>
          <a:ext cx="4035526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Incredibly useful to select a model for phylogenetic analysis</a:t>
          </a:r>
        </a:p>
      </dsp:txBody>
      <dsp:txXfrm>
        <a:off x="1704341" y="1847681"/>
        <a:ext cx="4035526" cy="1475620"/>
      </dsp:txXfrm>
    </dsp:sp>
    <dsp:sp modelId="{51B49442-8252-42EA-9077-CD58580FEFEF}">
      <dsp:nvSpPr>
        <dsp:cNvPr id="0" name=""/>
        <dsp:cNvSpPr/>
      </dsp:nvSpPr>
      <dsp:spPr>
        <a:xfrm>
          <a:off x="0" y="3692206"/>
          <a:ext cx="5741533" cy="14756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86B9B-DCB4-4956-AF76-23B0C79B9B03}">
      <dsp:nvSpPr>
        <dsp:cNvPr id="0" name=""/>
        <dsp:cNvSpPr/>
      </dsp:nvSpPr>
      <dsp:spPr>
        <a:xfrm>
          <a:off x="446375" y="4024221"/>
          <a:ext cx="811591" cy="811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E0182-BD45-4912-AC1F-F07B7D15E2D6}">
      <dsp:nvSpPr>
        <dsp:cNvPr id="0" name=""/>
        <dsp:cNvSpPr/>
      </dsp:nvSpPr>
      <dsp:spPr>
        <a:xfrm>
          <a:off x="1704341" y="3692206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Repliclade is similar </a:t>
          </a:r>
        </a:p>
      </dsp:txBody>
      <dsp:txXfrm>
        <a:off x="1704341" y="3692206"/>
        <a:ext cx="2583690" cy="1475620"/>
      </dsp:txXfrm>
    </dsp:sp>
    <dsp:sp modelId="{1F83EE26-4769-4DC3-9B94-13A693AF58D8}">
      <dsp:nvSpPr>
        <dsp:cNvPr id="0" name=""/>
        <dsp:cNvSpPr/>
      </dsp:nvSpPr>
      <dsp:spPr>
        <a:xfrm>
          <a:off x="4288032" y="3692206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Instead, it provides tool for ancestral sequence inference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Provides scores for best fit evolutionary models in regards to the ancestral sequence</a:t>
          </a:r>
        </a:p>
      </dsp:txBody>
      <dsp:txXfrm>
        <a:off x="4288032" y="3692206"/>
        <a:ext cx="1451835" cy="147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66CF-9400-4229-8340-9CBA531263A3}">
      <dsp:nvSpPr>
        <dsp:cNvPr id="0" name=""/>
        <dsp:cNvSpPr/>
      </dsp:nvSpPr>
      <dsp:spPr>
        <a:xfrm>
          <a:off x="0" y="280887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MUltiple Sequence Comparison by Log-Expectation</a:t>
          </a:r>
        </a:p>
      </dsp:txBody>
      <dsp:txXfrm>
        <a:off x="0" y="280887"/>
        <a:ext cx="6838883" cy="552825"/>
      </dsp:txXfrm>
    </dsp:sp>
    <dsp:sp modelId="{7454677D-B436-429A-A858-03D890AF2BC3}">
      <dsp:nvSpPr>
        <dsp:cNvPr id="0" name=""/>
        <dsp:cNvSpPr/>
      </dsp:nvSpPr>
      <dsp:spPr>
        <a:xfrm>
          <a:off x="341944" y="89007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utilizes MUSCLE for Multiple Sequence Alignment</a:t>
          </a:r>
        </a:p>
      </dsp:txBody>
      <dsp:txXfrm>
        <a:off x="360678" y="107741"/>
        <a:ext cx="4749750" cy="346292"/>
      </dsp:txXfrm>
    </dsp:sp>
    <dsp:sp modelId="{E760D943-4AA0-4C1B-A8DF-50DE9E7EADD7}">
      <dsp:nvSpPr>
        <dsp:cNvPr id="0" name=""/>
        <dsp:cNvSpPr/>
      </dsp:nvSpPr>
      <dsp:spPr>
        <a:xfrm>
          <a:off x="0" y="1095792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AE237-5799-41DD-8904-33DA1E93A3BF}">
      <dsp:nvSpPr>
        <dsp:cNvPr id="0" name=""/>
        <dsp:cNvSpPr/>
      </dsp:nvSpPr>
      <dsp:spPr>
        <a:xfrm>
          <a:off x="341944" y="90391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in 2004 by Robert C. Edgar</a:t>
          </a:r>
        </a:p>
      </dsp:txBody>
      <dsp:txXfrm>
        <a:off x="360678" y="922646"/>
        <a:ext cx="4749750" cy="346292"/>
      </dsp:txXfrm>
    </dsp:sp>
    <dsp:sp modelId="{6F7B458E-C7DB-4B95-B9AA-1ECDE6297E47}">
      <dsp:nvSpPr>
        <dsp:cNvPr id="0" name=""/>
        <dsp:cNvSpPr/>
      </dsp:nvSpPr>
      <dsp:spPr>
        <a:xfrm>
          <a:off x="0" y="1685473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2408B-FF26-46BE-BE2F-00737B019F26}">
      <dsp:nvSpPr>
        <dsp:cNvPr id="0" name=""/>
        <dsp:cNvSpPr/>
      </dsp:nvSpPr>
      <dsp:spPr>
        <a:xfrm>
          <a:off x="341944" y="149359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Considered one of the best modern alignment algorithms</a:t>
          </a:r>
        </a:p>
      </dsp:txBody>
      <dsp:txXfrm>
        <a:off x="360678" y="1512326"/>
        <a:ext cx="4749750" cy="346292"/>
      </dsp:txXfrm>
    </dsp:sp>
    <dsp:sp modelId="{07817DBA-BBBF-4228-A60C-87F476CC10DF}">
      <dsp:nvSpPr>
        <dsp:cNvPr id="0" name=""/>
        <dsp:cNvSpPr/>
      </dsp:nvSpPr>
      <dsp:spPr>
        <a:xfrm>
          <a:off x="0" y="2275153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Usually faster and more accurate than Clustal</a:t>
          </a:r>
        </a:p>
      </dsp:txBody>
      <dsp:txXfrm>
        <a:off x="0" y="2275153"/>
        <a:ext cx="6838883" cy="552825"/>
      </dsp:txXfrm>
    </dsp:sp>
    <dsp:sp modelId="{D0C1E599-10C3-4C76-9CCC-A7A938AFE151}">
      <dsp:nvSpPr>
        <dsp:cNvPr id="0" name=""/>
        <dsp:cNvSpPr/>
      </dsp:nvSpPr>
      <dsp:spPr>
        <a:xfrm>
          <a:off x="341944" y="2083273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Known to produce better overall alignments</a:t>
          </a:r>
        </a:p>
      </dsp:txBody>
      <dsp:txXfrm>
        <a:off x="360678" y="2102007"/>
        <a:ext cx="4749750" cy="346292"/>
      </dsp:txXfrm>
    </dsp:sp>
    <dsp:sp modelId="{E09AD6D3-29CA-4FDD-903E-A84EE8DE0916}">
      <dsp:nvSpPr>
        <dsp:cNvPr id="0" name=""/>
        <dsp:cNvSpPr/>
      </dsp:nvSpPr>
      <dsp:spPr>
        <a:xfrm>
          <a:off x="0" y="3090058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Switched to MUSCLE</a:t>
          </a:r>
        </a:p>
      </dsp:txBody>
      <dsp:txXfrm>
        <a:off x="0" y="3090058"/>
        <a:ext cx="6838883" cy="552825"/>
      </dsp:txXfrm>
    </dsp:sp>
    <dsp:sp modelId="{26145134-486D-4E56-8A9F-117DC4D6E43E}">
      <dsp:nvSpPr>
        <dsp:cNvPr id="0" name=""/>
        <dsp:cNvSpPr/>
      </dsp:nvSpPr>
      <dsp:spPr>
        <a:xfrm>
          <a:off x="341944" y="2898178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originally used Clustal (Higgins, 1988)</a:t>
          </a:r>
        </a:p>
      </dsp:txBody>
      <dsp:txXfrm>
        <a:off x="360678" y="2916912"/>
        <a:ext cx="474975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05" y="5777880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9" y="5777880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1379677" y="6400568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4156892" y="635890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  <p:pic>
        <p:nvPicPr>
          <p:cNvPr id="4098" name="Picture 2" descr="Motoo Kimura - Alchetron, The Free Social Encyclopedia">
            <a:extLst>
              <a:ext uri="{FF2B5EF4-FFF2-40B4-BE49-F238E27FC236}">
                <a16:creationId xmlns:a16="http://schemas.microsoft.com/office/drawing/2014/main" id="{ACCAB195-028F-45AE-A42D-E307D377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221" y="2650524"/>
            <a:ext cx="2697709" cy="34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B1C7A-B6DA-4019-997A-C6A5DFFF1499}"/>
              </a:ext>
            </a:extLst>
          </p:cNvPr>
          <p:cNvSpPr txBox="1"/>
          <p:nvPr/>
        </p:nvSpPr>
        <p:spPr>
          <a:xfrm>
            <a:off x="9556386" y="6220405"/>
            <a:ext cx="23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Motoo</a:t>
            </a:r>
            <a:r>
              <a:rPr lang="en-US" i="1" dirty="0"/>
              <a:t> Kimura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dechronization: Dechronization Interviews Joe Felsenstein">
            <a:extLst>
              <a:ext uri="{FF2B5EF4-FFF2-40B4-BE49-F238E27FC236}">
                <a16:creationId xmlns:a16="http://schemas.microsoft.com/office/drawing/2014/main" id="{88282FC1-9641-4506-9A8D-8F01E816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26" y="1902321"/>
            <a:ext cx="2514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CB6E2-C48A-48C0-AB32-978D0EDE84CD}"/>
              </a:ext>
            </a:extLst>
          </p:cNvPr>
          <p:cNvSpPr txBox="1"/>
          <p:nvPr/>
        </p:nvSpPr>
        <p:spPr>
          <a:xfrm>
            <a:off x="8053431" y="5139082"/>
            <a:ext cx="19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Joseph </a:t>
            </a:r>
            <a:r>
              <a:rPr lang="en-US" i="1" dirty="0" err="1"/>
              <a:t>Felsenstein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18154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1CB9D-F7C1-468E-84AD-F98DC6B1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/>
              <a:t>Tamura 1992 Model (T92)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EA38A-F291-415F-B279-BC00A950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of K2P model</a:t>
            </a:r>
          </a:p>
          <a:p>
            <a:r>
              <a:rPr lang="en-US" dirty="0"/>
              <a:t>Considers GC content bias</a:t>
            </a:r>
          </a:p>
          <a:p>
            <a:pPr lvl="1"/>
            <a:r>
              <a:rPr lang="en-US" dirty="0"/>
              <a:t>The proportion of nucleotides which are G or C</a:t>
            </a:r>
          </a:p>
          <a:p>
            <a:pPr lvl="1"/>
            <a:r>
              <a:rPr lang="en-US" dirty="0"/>
              <a:t>Known to play integral functional role in genome</a:t>
            </a:r>
          </a:p>
          <a:p>
            <a:r>
              <a:rPr lang="en-US" dirty="0"/>
              <a:t>Useful when there are:</a:t>
            </a:r>
          </a:p>
          <a:p>
            <a:pPr lvl="1"/>
            <a:r>
              <a:rPr lang="en-US" dirty="0"/>
              <a:t>Strong transition and transversion biases</a:t>
            </a:r>
          </a:p>
          <a:p>
            <a:pPr lvl="1"/>
            <a:r>
              <a:rPr lang="en-US" dirty="0"/>
              <a:t>GC content biases</a:t>
            </a:r>
          </a:p>
          <a:p>
            <a:r>
              <a:rPr lang="en-US" dirty="0"/>
              <a:t>All base frequencies defined as a function of GC content</a:t>
            </a:r>
          </a:p>
        </p:txBody>
      </p:sp>
    </p:spTree>
    <p:extLst>
      <p:ext uri="{BB962C8B-B14F-4D97-AF65-F5344CB8AC3E}">
        <p14:creationId xmlns:p14="http://schemas.microsoft.com/office/powerpoint/2010/main" val="28184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Our Genetic History Shows Where Our Ancestors Have Been">
            <a:extLst>
              <a:ext uri="{FF2B5EF4-FFF2-40B4-BE49-F238E27FC236}">
                <a16:creationId xmlns:a16="http://schemas.microsoft.com/office/drawing/2014/main" id="{7BC2150C-61D6-40D2-A03D-F658BDAC1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677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DAFD8-A653-4C8D-BECA-5D9B4095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1ECD-2818-4589-9D06-183BB66B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Master’s in Computer Science</a:t>
            </a:r>
          </a:p>
          <a:p>
            <a:r>
              <a:rPr lang="en-US" dirty="0"/>
              <a:t>Inter-disciplinary nature of project</a:t>
            </a:r>
          </a:p>
          <a:p>
            <a:r>
              <a:rPr lang="en-US" dirty="0"/>
              <a:t>Working knowledge of theoretical concepts was desired</a:t>
            </a:r>
          </a:p>
          <a:p>
            <a:pPr lvl="1"/>
            <a:r>
              <a:rPr lang="en-US" dirty="0"/>
              <a:t>Phylogenetic Theory</a:t>
            </a:r>
          </a:p>
          <a:p>
            <a:pPr lvl="1"/>
            <a:r>
              <a:rPr lang="en-US" dirty="0"/>
              <a:t>Population Genetics</a:t>
            </a:r>
          </a:p>
          <a:p>
            <a:r>
              <a:rPr lang="en-US" dirty="0"/>
              <a:t>Foundational knowledge needed in both fields</a:t>
            </a:r>
          </a:p>
          <a:p>
            <a:r>
              <a:rPr lang="en-US" dirty="0"/>
              <a:t>Goal was to create something of value in both fields</a:t>
            </a:r>
          </a:p>
          <a:p>
            <a:r>
              <a:rPr lang="en-US" dirty="0"/>
              <a:t>Explanation of concepts in Population Genetics and Phylogenetic Theory is needed</a:t>
            </a:r>
          </a:p>
        </p:txBody>
      </p:sp>
    </p:spTree>
    <p:extLst>
      <p:ext uri="{BB962C8B-B14F-4D97-AF65-F5344CB8AC3E}">
        <p14:creationId xmlns:p14="http://schemas.microsoft.com/office/powerpoint/2010/main" val="117208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A687-1BE4-4680-B950-092C30D2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en-US"/>
              <a:t>Multiple Sequence alignment - muscle</a:t>
            </a:r>
            <a:endParaRPr lang="en-US" dirty="0"/>
          </a:p>
        </p:txBody>
      </p:sp>
      <p:pic>
        <p:nvPicPr>
          <p:cNvPr id="2054" name="Picture 6" descr="Multiple Sequence Alignment using Clustal Omega and T-Coffee | Vijini  Mallawaarachchi">
            <a:extLst>
              <a:ext uri="{FF2B5EF4-FFF2-40B4-BE49-F238E27FC236}">
                <a16:creationId xmlns:a16="http://schemas.microsoft.com/office/drawing/2014/main" id="{1FF937B7-9FCA-4A86-A8D6-916ADF24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065" y="4542503"/>
            <a:ext cx="4286056" cy="167203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Content Placeholder 2">
            <a:extLst>
              <a:ext uri="{FF2B5EF4-FFF2-40B4-BE49-F238E27FC236}">
                <a16:creationId xmlns:a16="http://schemas.microsoft.com/office/drawing/2014/main" id="{5A17E619-B6E6-439E-A6B9-005F3529C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977907"/>
              </p:ext>
            </p:extLst>
          </p:nvPr>
        </p:nvGraphicFramePr>
        <p:xfrm>
          <a:off x="4709650" y="643464"/>
          <a:ext cx="6838883" cy="373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11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-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of sequence evolution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Filled with novel algorithms and programs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Tackles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Vital need for a program like </a:t>
            </a:r>
            <a:r>
              <a:rPr lang="en-US" dirty="0" err="1"/>
              <a:t>Repliclade</a:t>
            </a:r>
            <a:endParaRPr lang="en-US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A set of evolutionary models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/>
              </a:rPr>
              <a:t>These incorporate mathematical models within them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2" r="28703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means speciation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Speciation = Formation of new and distinct species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 – Bioinformatics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  <a:endParaRPr lang="en-US"/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64E302E2-9A14-4075-9C22-0E66A0B9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71016-5007-464C-8A94-4DFC523C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Building phylogenetic tree – maximum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40B6-703B-4DFC-BDA2-770D0588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Given the evolutionary model, provides probabilities of tree topology</a:t>
            </a:r>
          </a:p>
          <a:p>
            <a:r>
              <a:rPr lang="en-US" dirty="0"/>
              <a:t>Highest probability tree preferred</a:t>
            </a:r>
          </a:p>
          <a:p>
            <a:r>
              <a:rPr lang="en-US" dirty="0"/>
              <a:t>All possible trees considered</a:t>
            </a:r>
          </a:p>
          <a:p>
            <a:pPr lvl="1"/>
            <a:r>
              <a:rPr lang="en-US" dirty="0"/>
              <a:t>Computationally intense</a:t>
            </a:r>
          </a:p>
          <a:p>
            <a:pPr lvl="1"/>
            <a:r>
              <a:rPr lang="en-US" dirty="0"/>
              <a:t>NP hard</a:t>
            </a:r>
          </a:p>
          <a:p>
            <a:r>
              <a:rPr lang="en-US" dirty="0"/>
              <a:t>Can become computationally intractable</a:t>
            </a:r>
          </a:p>
          <a:p>
            <a:r>
              <a:rPr lang="en-US" dirty="0"/>
              <a:t>Heuristic methods are preferred</a:t>
            </a:r>
          </a:p>
          <a:p>
            <a:pPr lvl="1"/>
            <a:r>
              <a:rPr lang="en-US" dirty="0" err="1"/>
              <a:t>PhyML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s may harbor more than 100 genes from other organisms | Science | AAAS">
            <a:extLst>
              <a:ext uri="{FF2B5EF4-FFF2-40B4-BE49-F238E27FC236}">
                <a16:creationId xmlns:a16="http://schemas.microsoft.com/office/drawing/2014/main" id="{753B1F0E-023D-4F15-853A-028D1777B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Experiment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tested 3 different genes</a:t>
            </a:r>
          </a:p>
          <a:p>
            <a:pPr lvl="1"/>
            <a:r>
              <a:rPr lang="en-US" dirty="0"/>
              <a:t>Cytochrome b</a:t>
            </a:r>
          </a:p>
          <a:p>
            <a:pPr lvl="2"/>
            <a:r>
              <a:rPr lang="en-US" dirty="0"/>
              <a:t>Gene found in mitochondria of eukaryotic cell</a:t>
            </a:r>
          </a:p>
          <a:p>
            <a:pPr lvl="2"/>
            <a:r>
              <a:rPr lang="en-US" dirty="0"/>
              <a:t>Commonly used in phylogenetics</a:t>
            </a:r>
          </a:p>
          <a:p>
            <a:pPr lvl="3"/>
            <a:r>
              <a:rPr lang="en-US" dirty="0"/>
              <a:t>Sequence variability</a:t>
            </a:r>
          </a:p>
          <a:p>
            <a:pPr lvl="1"/>
            <a:r>
              <a:rPr lang="en-US" dirty="0"/>
              <a:t>TNF</a:t>
            </a:r>
          </a:p>
          <a:p>
            <a:pPr lvl="2"/>
            <a:r>
              <a:rPr lang="en-US" dirty="0"/>
              <a:t>Tumor necrosis factor gene</a:t>
            </a:r>
          </a:p>
          <a:p>
            <a:pPr lvl="1"/>
            <a:r>
              <a:rPr lang="en-US" dirty="0"/>
              <a:t>AGP</a:t>
            </a:r>
          </a:p>
          <a:p>
            <a:pPr lvl="2"/>
            <a:r>
              <a:rPr lang="en-US" dirty="0"/>
              <a:t>Glucose-1-phosphatase</a:t>
            </a:r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316-2351-4805-B207-FC101A10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Coalescent results</a:t>
            </a:r>
          </a:p>
        </p:txBody>
      </p:sp>
      <p:pic>
        <p:nvPicPr>
          <p:cNvPr id="1026" name="Picture 2" descr="Coalescent Tides's stream">
            <a:extLst>
              <a:ext uri="{FF2B5EF4-FFF2-40B4-BE49-F238E27FC236}">
                <a16:creationId xmlns:a16="http://schemas.microsoft.com/office/drawing/2014/main" id="{E524CC94-4AE7-43AD-8E91-C8C8CE7B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2881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Performed on all 3 genes 100 times for each evolutionary model</a:t>
                </a:r>
              </a:p>
              <a:p>
                <a:r>
                  <a:rPr lang="en-US" dirty="0"/>
                  <a:t>Average times were calculated</a:t>
                </a:r>
              </a:p>
              <a:p>
                <a:r>
                  <a:rPr lang="en-US" dirty="0"/>
                  <a:t>HKY85 times are higher</a:t>
                </a:r>
              </a:p>
              <a:p>
                <a:pPr lvl="1"/>
                <a:r>
                  <a:rPr lang="en-US" dirty="0"/>
                  <a:t>Heavier computationally</a:t>
                </a:r>
              </a:p>
              <a:p>
                <a:pPr lvl="1"/>
                <a:r>
                  <a:rPr lang="en-US" dirty="0"/>
                  <a:t>More calculations</a:t>
                </a:r>
              </a:p>
              <a:p>
                <a:r>
                  <a:rPr lang="en-US" dirty="0"/>
                  <a:t>JC69 has shortest times</a:t>
                </a:r>
              </a:p>
              <a:p>
                <a:r>
                  <a:rPr lang="en-US" dirty="0"/>
                  <a:t>Watterson method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value used (0.00001)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1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CD1A-940F-41EA-897F-76AEEDFE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Previous work - Model test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90498B-0D4E-4991-AAF3-43C63E4ED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03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58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6C4B-8CC6-4576-A94D-B6CD2A89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E7640-818E-45B5-B978-CEEC3C83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in, validate, &amp; test your ML models in the cloud | 3D modeling &amp;  simulation tool | Unity">
            <a:extLst>
              <a:ext uri="{FF2B5EF4-FFF2-40B4-BE49-F238E27FC236}">
                <a16:creationId xmlns:a16="http://schemas.microsoft.com/office/drawing/2014/main" id="{E9DB4695-2D71-4298-AFEB-1A64CE84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26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29F5C-BDF2-42FF-85AB-C430E79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Simulation of 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13A7-3A3C-4FA1-ABB5-9C16EB52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Ancestral sequence derived used for simulation</a:t>
            </a:r>
          </a:p>
          <a:p>
            <a:r>
              <a:rPr lang="en-US" dirty="0"/>
              <a:t>Generations set to 50,000</a:t>
            </a:r>
          </a:p>
          <a:p>
            <a:pPr lvl="1"/>
            <a:r>
              <a:rPr lang="en-US" dirty="0"/>
              <a:t>Speedy</a:t>
            </a:r>
          </a:p>
          <a:p>
            <a:r>
              <a:rPr lang="en-US" dirty="0"/>
              <a:t>No conserved regions or deletions</a:t>
            </a:r>
          </a:p>
          <a:p>
            <a:r>
              <a:rPr lang="en-US" dirty="0"/>
              <a:t>Insertions and SNP’s</a:t>
            </a:r>
          </a:p>
          <a:p>
            <a:r>
              <a:rPr lang="en-US" dirty="0"/>
              <a:t>Each gene simulated 100 times</a:t>
            </a:r>
          </a:p>
          <a:p>
            <a:pPr lvl="1"/>
            <a:r>
              <a:rPr lang="en-US" dirty="0"/>
              <a:t>Same 4 evolutionary models as Coalescent results</a:t>
            </a:r>
          </a:p>
          <a:p>
            <a:r>
              <a:rPr lang="en-US" dirty="0"/>
              <a:t>Total 400 simulations for each gene</a:t>
            </a:r>
          </a:p>
          <a:p>
            <a:r>
              <a:rPr lang="en-US" dirty="0"/>
              <a:t>All run on 50,000 generations </a:t>
            </a:r>
          </a:p>
        </p:txBody>
      </p:sp>
    </p:spTree>
    <p:extLst>
      <p:ext uri="{BB962C8B-B14F-4D97-AF65-F5344CB8AC3E}">
        <p14:creationId xmlns:p14="http://schemas.microsoft.com/office/powerpoint/2010/main" val="42585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E31-A8E3-44FF-AF88-A95B525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2CD31-91EC-4945-B69C-F8048FD8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Phylogenetic reconstruction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Sequences are aligned post-simulation (MUSCLE)</a:t>
            </a:r>
          </a:p>
          <a:p>
            <a:r>
              <a:rPr lang="en-US" dirty="0"/>
              <a:t>All 4 phylogenetic reconstruction methods used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 err="1"/>
              <a:t>PhyML</a:t>
            </a:r>
            <a:r>
              <a:rPr lang="en-US" dirty="0"/>
              <a:t> used for ML reconstruction</a:t>
            </a:r>
          </a:p>
          <a:p>
            <a:r>
              <a:rPr lang="en-US" dirty="0"/>
              <a:t>Each reconstruction saved to </a:t>
            </a:r>
            <a:r>
              <a:rPr lang="en-US" dirty="0" err="1"/>
              <a:t>Repliclade</a:t>
            </a:r>
            <a:r>
              <a:rPr lang="en-US" dirty="0"/>
              <a:t> File System</a:t>
            </a:r>
          </a:p>
          <a:p>
            <a:pPr lvl="1"/>
            <a:r>
              <a:rPr lang="en-US" dirty="0"/>
              <a:t>As well as “true tree”</a:t>
            </a:r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n Helix DNA Testing Really Pinpoint Your Perfect Diet and Workout? |  Health.com">
            <a:extLst>
              <a:ext uri="{FF2B5EF4-FFF2-40B4-BE49-F238E27FC236}">
                <a16:creationId xmlns:a16="http://schemas.microsoft.com/office/drawing/2014/main" id="{B6E2340A-5B09-47E7-900A-E40C1E08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54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7024-4E97-4799-94B7-39C72A2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Phylogenetic reconstruction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B0CD-E5D5-4FF7-8171-E8BA70A8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utility file</a:t>
            </a:r>
          </a:p>
          <a:p>
            <a:pPr lvl="1"/>
            <a:r>
              <a:rPr lang="en-US" dirty="0"/>
              <a:t>repliclade_insights.py</a:t>
            </a:r>
          </a:p>
          <a:p>
            <a:pPr lvl="1"/>
            <a:r>
              <a:rPr lang="en-US" dirty="0"/>
              <a:t>Used to process phylogenetic trees</a:t>
            </a:r>
          </a:p>
          <a:p>
            <a:r>
              <a:rPr lang="en-US" dirty="0"/>
              <a:t>Generates similarity scores to “true trees”</a:t>
            </a:r>
          </a:p>
          <a:p>
            <a:r>
              <a:rPr lang="en-US" dirty="0"/>
              <a:t>Multiple characteristics evaluated</a:t>
            </a:r>
          </a:p>
          <a:p>
            <a:pPr lvl="1"/>
            <a:r>
              <a:rPr lang="en-US" dirty="0"/>
              <a:t>Terminal nodes (leaf nodes)</a:t>
            </a:r>
          </a:p>
          <a:p>
            <a:pPr lvl="1"/>
            <a:r>
              <a:rPr lang="en-US" dirty="0"/>
              <a:t>Non-Terminal nodes (non-leaf nodes)</a:t>
            </a:r>
          </a:p>
          <a:p>
            <a:pPr lvl="1"/>
            <a:r>
              <a:rPr lang="en-US" dirty="0"/>
              <a:t>Pre-Terminal nodes (parent nodes of terminal nodes)</a:t>
            </a:r>
          </a:p>
          <a:p>
            <a:pPr lvl="1"/>
            <a:r>
              <a:rPr lang="en-US" dirty="0"/>
              <a:t>Interior Branch Test</a:t>
            </a:r>
          </a:p>
          <a:p>
            <a:r>
              <a:rPr lang="en-US" dirty="0"/>
              <a:t>Scores are summed up</a:t>
            </a:r>
          </a:p>
          <a:p>
            <a:pPr lvl="1"/>
            <a:r>
              <a:rPr lang="en-US" dirty="0"/>
              <a:t>Each gene and evolutionary model</a:t>
            </a:r>
          </a:p>
        </p:txBody>
      </p:sp>
    </p:spTree>
    <p:extLst>
      <p:ext uri="{BB962C8B-B14F-4D97-AF65-F5344CB8AC3E}">
        <p14:creationId xmlns:p14="http://schemas.microsoft.com/office/powerpoint/2010/main" val="623691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CAA1-C275-4B88-8C28-9C8D92A0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0B2FD-7B0B-42CF-883D-FE5F32F6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03"/>
            <a:ext cx="12256655" cy="6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7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18885-7ABA-4D54-946C-CC6E81A7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"/>
            <a:ext cx="12192000" cy="6858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37FAD-CE0D-4005-9F44-29264C8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9E57-1AE6-436D-B36B-302A7CED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9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01F733-B358-4682-BB91-51956D26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18AAB-9427-4AE0-BC26-BE104B90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BED0-898F-462B-9544-02347CF8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29" y="2899449"/>
            <a:ext cx="10131425" cy="36491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4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4798-383F-4A8F-BD25-8E3C0C24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1220-5F68-45E5-9F19-381836B0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9A73-D7F9-4E8D-AE48-8EB88252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AE8D-4D8B-4668-9F96-234E9FB61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70E0E1-1B8E-4714-8142-2AFE8B2E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918-E154-46F2-9C43-B51A00B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AD3E-B35D-43AC-B943-CDD9C22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 dirty="0"/>
              <a:t>Average time is used</a:t>
            </a:r>
          </a:p>
          <a:p>
            <a:pPr lvl="1"/>
            <a:r>
              <a:rPr lang="en-US" sz="1400" dirty="0"/>
              <a:t>Randomness of simulation skews singular runtime results</a:t>
            </a:r>
          </a:p>
          <a:p>
            <a:r>
              <a:rPr lang="en-US" sz="1600" dirty="0"/>
              <a:t>HKY85 averaged higher </a:t>
            </a:r>
          </a:p>
          <a:p>
            <a:pPr lvl="1"/>
            <a:r>
              <a:rPr lang="en-US" sz="1400" dirty="0"/>
              <a:t>Computation complexity</a:t>
            </a:r>
          </a:p>
          <a:p>
            <a:r>
              <a:rPr lang="en-US" sz="1600" dirty="0"/>
              <a:t>No unexpected results</a:t>
            </a:r>
          </a:p>
          <a:p>
            <a:pPr lvl="1"/>
            <a:r>
              <a:rPr lang="en-US" sz="1400" dirty="0"/>
              <a:t>Model complexity influences simulation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29728-D182-4EC6-8894-8AD2A897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40130"/>
            <a:ext cx="5978527" cy="41999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41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0444-8FD0-4BD2-8AAB-FCFBF176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JC69 Similarity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Assumption: less evolutionary 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score</a:t>
                </a:r>
              </a:p>
              <a:p>
                <a:pPr lvl="1"/>
                <a:r>
                  <a:rPr lang="en-US" dirty="0"/>
                  <a:t>Exception is TNF gene</a:t>
                </a:r>
              </a:p>
              <a:p>
                <a:r>
                  <a:rPr lang="en-US" dirty="0"/>
                  <a:t>TNF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higher similarity scores</a:t>
                </a:r>
              </a:p>
              <a:p>
                <a:pPr lvl="1"/>
                <a:r>
                  <a:rPr lang="en-US" dirty="0"/>
                  <a:t>All reconstruction methods</a:t>
                </a:r>
              </a:p>
              <a:p>
                <a:r>
                  <a:rPr lang="en-US" dirty="0"/>
                  <a:t>Strengthens case for JC69 + TNF</a:t>
                </a:r>
              </a:p>
              <a:p>
                <a:r>
                  <a:rPr lang="en-US" dirty="0"/>
                  <a:t>Previous studies JC69 + TNF (Mathew et al., 2013)</a:t>
                </a:r>
              </a:p>
              <a:p>
                <a:r>
                  <a:rPr lang="en-US" dirty="0"/>
                  <a:t>AGP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similarity scores</a:t>
                </a:r>
              </a:p>
              <a:p>
                <a:pPr lvl="1"/>
                <a:r>
                  <a:rPr lang="en-US" dirty="0"/>
                  <a:t>Suggests constrains on its evolution</a:t>
                </a:r>
              </a:p>
              <a:p>
                <a:pPr lvl="1"/>
                <a:r>
                  <a:rPr lang="en-US" dirty="0"/>
                  <a:t>May not be well reflected with JC69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04C49-1DA0-46A4-82CE-6CBA12A1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037820"/>
            <a:ext cx="5447070" cy="44529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325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8E6-9DEA-4BAC-B895-3CD880CF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K80 Similarity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55796-D90C-4852-9272-4CA30C7F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9" y="643463"/>
            <a:ext cx="676406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5F75-4C18-4D5A-9AED-9399DC530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K80 more closely resembles evolutionary forces</a:t>
            </a:r>
          </a:p>
          <a:p>
            <a:pPr lvl="1"/>
            <a:r>
              <a:rPr lang="en-US" dirty="0"/>
              <a:t>We expect to see higher similarity scores than JC69</a:t>
            </a:r>
          </a:p>
          <a:p>
            <a:pPr lvl="1"/>
            <a:r>
              <a:rPr lang="en-US" dirty="0"/>
              <a:t>Yielded poorer performance than JC69</a:t>
            </a:r>
          </a:p>
          <a:p>
            <a:pPr lvl="1"/>
            <a:r>
              <a:rPr lang="en-US" dirty="0"/>
              <a:t>Exception is AGP</a:t>
            </a:r>
          </a:p>
          <a:p>
            <a:r>
              <a:rPr lang="en-US" dirty="0"/>
              <a:t>Underscores importance of model performance before intensive phylogenetic analysis (Collins et al., 2012)</a:t>
            </a:r>
          </a:p>
          <a:p>
            <a:r>
              <a:rPr lang="en-US" dirty="0"/>
              <a:t>AGP may adhere to </a:t>
            </a:r>
            <a:r>
              <a:rPr lang="en-US" dirty="0" err="1"/>
              <a:t>Ti</a:t>
            </a:r>
            <a:r>
              <a:rPr lang="en-US" dirty="0"/>
              <a:t>/Tv rates to anticipated values in K80</a:t>
            </a:r>
          </a:p>
          <a:p>
            <a:r>
              <a:rPr lang="en-US" dirty="0"/>
              <a:t>Phylogenetic tree reconstruction may have resembled that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9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EAFC-F58D-4AD8-8FD7-374E1CDB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F81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D541-2462-40D4-A3E4-9B51F2FC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1600" dirty="0"/>
              <a:t>Incorporates base frequencies</a:t>
            </a:r>
          </a:p>
          <a:p>
            <a:r>
              <a:rPr lang="en-US" sz="1600" dirty="0"/>
              <a:t>Base frequencies of original homologous sequences </a:t>
            </a:r>
          </a:p>
          <a:p>
            <a:r>
              <a:rPr lang="en-US" sz="1600" dirty="0"/>
              <a:t>Consistency across all genes and tree reconstruction methods</a:t>
            </a:r>
          </a:p>
          <a:p>
            <a:pPr lvl="1"/>
            <a:r>
              <a:rPr lang="en-US" dirty="0"/>
              <a:t>Could be attributed to base frequencies</a:t>
            </a:r>
          </a:p>
          <a:p>
            <a:r>
              <a:rPr lang="en-US" sz="1600" dirty="0"/>
              <a:t>Previous studies show interplay between base frequencies and population dynamics (Knudson et al., 2005)</a:t>
            </a:r>
          </a:p>
          <a:p>
            <a:r>
              <a:rPr lang="en-US" sz="1600" dirty="0"/>
              <a:t>Highest similarity score for </a:t>
            </a:r>
            <a:r>
              <a:rPr lang="en-US" sz="1600" dirty="0" err="1"/>
              <a:t>Cyt</a:t>
            </a:r>
            <a:r>
              <a:rPr lang="en-US" sz="1600" dirty="0"/>
              <a:t> B and UPGMA</a:t>
            </a:r>
          </a:p>
          <a:p>
            <a:pPr lvl="1"/>
            <a:r>
              <a:rPr lang="en-US" sz="1400" dirty="0"/>
              <a:t>Deviates from pattern that ML outperforms distance based algorithms (Whelan et al., 2001)</a:t>
            </a:r>
          </a:p>
          <a:p>
            <a:r>
              <a:rPr lang="en-US" sz="1600" dirty="0"/>
              <a:t>May be related to </a:t>
            </a:r>
            <a:r>
              <a:rPr lang="en-US" sz="1600" dirty="0" err="1"/>
              <a:t>Cyt</a:t>
            </a:r>
            <a:r>
              <a:rPr lang="en-US" sz="1600" dirty="0"/>
              <a:t> B being </a:t>
            </a:r>
            <a:r>
              <a:rPr lang="en-US" sz="1600" dirty="0" err="1"/>
              <a:t>mitochrondrial</a:t>
            </a:r>
            <a:r>
              <a:rPr lang="en-US" sz="1600" dirty="0"/>
              <a:t> gene</a:t>
            </a:r>
          </a:p>
          <a:p>
            <a:pPr lvl="1"/>
            <a:r>
              <a:rPr lang="en-US" sz="1400" dirty="0"/>
              <a:t>Evolves more rapidly (Brown et al., 1982)</a:t>
            </a:r>
          </a:p>
          <a:p>
            <a:pPr lvl="1"/>
            <a:r>
              <a:rPr lang="en-US" sz="1400" dirty="0"/>
              <a:t>Distance based algos may be more efficient in mitochondrial phylogenies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E1438-09DC-46BA-96A2-87DA1C0D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736580"/>
            <a:ext cx="5978527" cy="50070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45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A88-BF24-4E2B-8E8E-B7B3024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HKY85 </a:t>
            </a:r>
            <a:r>
              <a:rPr lang="en-US"/>
              <a:t>similarity scores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BC91-0949-408F-8464-3553CEA4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1" y="643463"/>
            <a:ext cx="6847063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A0B-CCDE-4494-99F4-A15FF7A2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HKY85 incorporates base frequencies + </a:t>
            </a:r>
            <a:r>
              <a:rPr lang="en-US" dirty="0" err="1"/>
              <a:t>Ti</a:t>
            </a:r>
            <a:r>
              <a:rPr lang="en-US" dirty="0"/>
              <a:t>/Tv ratios</a:t>
            </a:r>
          </a:p>
          <a:p>
            <a:r>
              <a:rPr lang="en-US" dirty="0"/>
              <a:t>Shows average higher score for all algos</a:t>
            </a:r>
          </a:p>
          <a:p>
            <a:r>
              <a:rPr lang="en-US" dirty="0"/>
              <a:t>Aligns with previous studies (Yang, 1993)</a:t>
            </a:r>
          </a:p>
          <a:p>
            <a:pPr lvl="1"/>
            <a:r>
              <a:rPr lang="en-US" dirty="0"/>
              <a:t>Due to strengths of K80 + F81 models</a:t>
            </a:r>
          </a:p>
          <a:p>
            <a:r>
              <a:rPr lang="en-US" dirty="0"/>
              <a:t>UPGMA outperformed other algorithms for all genes</a:t>
            </a:r>
          </a:p>
          <a:p>
            <a:pPr lvl="1"/>
            <a:r>
              <a:rPr lang="en-US" dirty="0"/>
              <a:t>Similar to F81 and </a:t>
            </a:r>
            <a:r>
              <a:rPr lang="en-US" dirty="0" err="1"/>
              <a:t>Cyt</a:t>
            </a:r>
            <a:r>
              <a:rPr lang="en-US" dirty="0"/>
              <a:t> B</a:t>
            </a:r>
          </a:p>
          <a:p>
            <a:r>
              <a:rPr lang="en-US" dirty="0"/>
              <a:t>ML was incredibly close to UPGMA scores</a:t>
            </a:r>
          </a:p>
          <a:p>
            <a:r>
              <a:rPr lang="en-US" dirty="0"/>
              <a:t>Consistent with previous studies</a:t>
            </a:r>
          </a:p>
          <a:p>
            <a:pPr lvl="1"/>
            <a:r>
              <a:rPr lang="en-US" dirty="0"/>
              <a:t>base frequency</a:t>
            </a:r>
          </a:p>
          <a:p>
            <a:pPr lvl="1"/>
            <a:r>
              <a:rPr lang="en-US" dirty="0"/>
              <a:t>consideration and randomized processes in a group of sequences can obscure phylogenetic reconstruction accuracy (Davalos et al., 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16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ientists Prove A DNA-Programmed Computer Is Very Much Possible">
            <a:extLst>
              <a:ext uri="{FF2B5EF4-FFF2-40B4-BE49-F238E27FC236}">
                <a16:creationId xmlns:a16="http://schemas.microsoft.com/office/drawing/2014/main" id="{81E2CB93-95F8-4094-98D2-7407AD3C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2" b="116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17B1-085A-4BF1-91D0-A4AF2E9F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64-777A-4E03-A2C4-53821A12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provides a novel resource for biological researchers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Enables them to assess various methods for suitability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supports multiple: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Evolutionary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Phylogenetic inference methods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Incorporates well-vetted methodologies for: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Sequence parameter extraction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The Coalescent Process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incorporates repliclade_insights.py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Scores reconstructed phylogenies</a:t>
            </a:r>
          </a:p>
          <a:p>
            <a:pPr lvl="2">
              <a:lnSpc>
                <a:spcPct val="90000"/>
              </a:lnSpc>
            </a:pPr>
            <a:r>
              <a:rPr lang="en-US" sz="1100" dirty="0"/>
              <a:t>Compared to true tree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These score provide insight into the efficacy of certain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In regards to an input sequence/gene</a:t>
            </a:r>
          </a:p>
          <a:p>
            <a:pPr lvl="1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9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C8F8-AE34-41B3-B553-6BA88B0A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more tree building algorithms and evolutionary models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Especially the GTR (General Time Reversible) evolutionary model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Future analyses could be performed on a broader range of DNA sequences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Incorporate more phylogenetic inference methods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Bayesian analysis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Deletions and conserved regions could be considered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other methods of tree similarity scoring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Bootstrap methods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Utilize other methods of sequence parameter extraction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Expand performance testing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Fully integrate with another software package developed in the </a:t>
                </a:r>
                <a:r>
                  <a:rPr lang="en-US" sz="1400" dirty="0" err="1"/>
                  <a:t>Kuzoff</a:t>
                </a:r>
                <a:r>
                  <a:rPr lang="en-US" sz="1400" dirty="0"/>
                  <a:t> Lab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Clade Runner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Pursue publication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  <a:blipFill>
                <a:blip r:embed="rId3"/>
                <a:stretch>
                  <a:fillRect l="-194" t="-14023" b="-15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rossing into the future | Art, Painting, World">
            <a:extLst>
              <a:ext uri="{FF2B5EF4-FFF2-40B4-BE49-F238E27FC236}">
                <a16:creationId xmlns:a16="http://schemas.microsoft.com/office/drawing/2014/main" id="{C4A1A7DE-9408-45BB-A062-8C495741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2269395"/>
            <a:ext cx="3445714" cy="232238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39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38C89-7DD2-445E-8FA8-DA638C17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Special 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DA888-BAB3-4EF4-972C-22E73747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To Professor </a:t>
            </a:r>
            <a:r>
              <a:rPr lang="en-US" dirty="0" err="1"/>
              <a:t>Kuzoff</a:t>
            </a:r>
            <a:r>
              <a:rPr lang="en-US" dirty="0"/>
              <a:t>, my thesis advisor</a:t>
            </a:r>
          </a:p>
          <a:p>
            <a:r>
              <a:rPr lang="en-US" dirty="0"/>
              <a:t>To the thesis defense committee, Professor Arnab </a:t>
            </a:r>
            <a:r>
              <a:rPr lang="en-US" dirty="0" err="1"/>
              <a:t>Ganguly</a:t>
            </a:r>
            <a:r>
              <a:rPr lang="en-US" dirty="0"/>
              <a:t> and Professor Christopher </a:t>
            </a:r>
            <a:r>
              <a:rPr lang="en-US" dirty="0" err="1"/>
              <a:t>Veldkamp</a:t>
            </a:r>
            <a:endParaRPr lang="en-US" dirty="0"/>
          </a:p>
          <a:p>
            <a:r>
              <a:rPr lang="en-US" dirty="0"/>
              <a:t>To the Computer Science faculty at UWW</a:t>
            </a:r>
          </a:p>
          <a:p>
            <a:r>
              <a:rPr lang="en-US" dirty="0"/>
              <a:t>To my wife and parents</a:t>
            </a:r>
          </a:p>
          <a:p>
            <a:r>
              <a:rPr lang="en-US" dirty="0"/>
              <a:t>To my colleagues in the Master’s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i="1" dirty="0"/>
              <a:t>Continuous Time Markov Chains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/>
              <a:t>Better known as </a:t>
            </a:r>
            <a:r>
              <a:rPr lang="en-US" sz="1100" i="1" dirty="0"/>
              <a:t>Markov Models</a:t>
            </a:r>
            <a:endParaRPr lang="en-US" sz="11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p:pic>
        <p:nvPicPr>
          <p:cNvPr id="3074" name="Picture 2" descr="The Neutral Theory of Molecular Evolution | Genetics">
            <a:extLst>
              <a:ext uri="{FF2B5EF4-FFF2-40B4-BE49-F238E27FC236}">
                <a16:creationId xmlns:a16="http://schemas.microsoft.com/office/drawing/2014/main" id="{CB962008-B540-4E4E-8796-13C564366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r="8984"/>
          <a:stretch/>
        </p:blipFill>
        <p:spPr bwMode="auto">
          <a:xfrm>
            <a:off x="20" y="975"/>
            <a:ext cx="4635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shown,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 r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3551</Words>
  <Application>Microsoft Office PowerPoint</Application>
  <PresentationFormat>Widescreen</PresentationFormat>
  <Paragraphs>469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- Bioinformatics</vt:lpstr>
      <vt:lpstr>Introduction – Bioinformatics continued</vt:lpstr>
      <vt:lpstr>Previous work - Model test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Tamura 1992 Model (T92)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Multiple Sequence alignment - muscle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Building phylogenetic tree – maximum likelihood</vt:lpstr>
      <vt:lpstr>Repliclade - Phylogenetic Tree</vt:lpstr>
      <vt:lpstr>PowerPoint Presentation</vt:lpstr>
      <vt:lpstr>PowerPoint Presentation</vt:lpstr>
      <vt:lpstr>Repliclade - Results</vt:lpstr>
      <vt:lpstr>Experiment</vt:lpstr>
      <vt:lpstr>Coalescent results</vt:lpstr>
      <vt:lpstr>PowerPoint Presentation</vt:lpstr>
      <vt:lpstr>Simulation of evolution</vt:lpstr>
      <vt:lpstr>PowerPoint Presentation</vt:lpstr>
      <vt:lpstr>Phylogenetic reconstruction</vt:lpstr>
      <vt:lpstr>Phylogenetic reconstruction similarity scores</vt:lpstr>
      <vt:lpstr>PowerPoint Presentation</vt:lpstr>
      <vt:lpstr>PowerPoint Presentation</vt:lpstr>
      <vt:lpstr>PowerPoint Presentation</vt:lpstr>
      <vt:lpstr>PowerPoint Presentation</vt:lpstr>
      <vt:lpstr>Discussion</vt:lpstr>
      <vt:lpstr>Simulation Results</vt:lpstr>
      <vt:lpstr>JC69 Similarity Scores</vt:lpstr>
      <vt:lpstr>K80 Similarity scores</vt:lpstr>
      <vt:lpstr>F81 similarity scores</vt:lpstr>
      <vt:lpstr>HKY85 similarity scores</vt:lpstr>
      <vt:lpstr>Conclusion</vt:lpstr>
      <vt:lpstr>Future Directions</vt:lpstr>
      <vt:lpstr>Special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Dehari, Haki</cp:lastModifiedBy>
  <cp:revision>284</cp:revision>
  <dcterms:created xsi:type="dcterms:W3CDTF">2021-03-05T01:37:26Z</dcterms:created>
  <dcterms:modified xsi:type="dcterms:W3CDTF">2021-04-28T04:43:31Z</dcterms:modified>
</cp:coreProperties>
</file>